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47"/>
  </p:notes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9" r:id="rId11"/>
    <p:sldId id="277" r:id="rId12"/>
    <p:sldId id="278" r:id="rId13"/>
    <p:sldId id="302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95" r:id="rId23"/>
    <p:sldId id="258" r:id="rId24"/>
    <p:sldId id="259" r:id="rId25"/>
    <p:sldId id="268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89" r:id="rId35"/>
    <p:sldId id="290" r:id="rId36"/>
    <p:sldId id="300" r:id="rId37"/>
    <p:sldId id="291" r:id="rId38"/>
    <p:sldId id="292" r:id="rId39"/>
    <p:sldId id="293" r:id="rId40"/>
    <p:sldId id="294" r:id="rId41"/>
    <p:sldId id="297" r:id="rId42"/>
    <p:sldId id="296" r:id="rId43"/>
    <p:sldId id="298" r:id="rId44"/>
    <p:sldId id="279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AE6E2-9FB4-4DDA-B666-1B6215627EE2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0307C-D655-4BA1-A561-574A0DAD9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776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DF5F3-C5CB-4A0C-BE92-B1184E5BA5E0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30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6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8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07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7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1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35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5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44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17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3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F4E543-DABC-495C-9A52-195BDB114FEE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D8AB74-19F6-4424-A935-019092F6F9F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dRdhdWZ_DI2WLn%20Sqxf2OE-zJvmJvYLE7?usp=sharing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tik49/12-Open-Source-Tools-for-Monitoring-Software-Energy-Consumption" TargetMode="External"/><Relationship Id="rId13" Type="http://schemas.openxmlformats.org/officeDocument/2006/relationships/hyperlink" Target="https://datacenters.google/efficiency/" TargetMode="External"/><Relationship Id="rId3" Type="http://schemas.openxmlformats.org/officeDocument/2006/relationships/hyperlink" Target="https://medium.com/swlh/electricity-usage-dashboard-7b0b31f866d1" TargetMode="External"/><Relationship Id="rId7" Type="http://schemas.openxmlformats.org/officeDocument/2006/relationships/hyperlink" Target="https://davidsuzuki.org/living-green/how-to-reduce-your-digital-carbon-footprint/" TargetMode="External"/><Relationship Id="rId12" Type="http://schemas.openxmlformats.org/officeDocument/2006/relationships/hyperlink" Target="https://ethereum.org/en/upgrades/merge/" TargetMode="External"/><Relationship Id="rId2" Type="http://schemas.openxmlformats.org/officeDocument/2006/relationships/hyperlink" Target="https://www.instructables.com/Real-time-Web-Based-Household-Power-Usage-Monit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arbonfootprint.com/calculator.asp" TargetMode="External"/><Relationship Id="rId11" Type="http://schemas.openxmlformats.org/officeDocument/2006/relationships/hyperlink" Target="https://sustainability.google/reports/environmental-report-2022/" TargetMode="External"/><Relationship Id="rId5" Type="http://schemas.openxmlformats.org/officeDocument/2006/relationships/hyperlink" Target="https://arxiv.org/abs/2103.16435" TargetMode="External"/><Relationship Id="rId10" Type="http://schemas.openxmlformats.org/officeDocument/2006/relationships/hyperlink" Target="https://ccaf.io/cbeci/inde" TargetMode="External"/><Relationship Id="rId4" Type="http://schemas.openxmlformats.org/officeDocument/2006/relationships/hyperlink" Target="https://huggingface.github.io/AIEnergyScore/" TargetMode="External"/><Relationship Id="rId9" Type="http://schemas.openxmlformats.org/officeDocument/2006/relationships/hyperlink" Target="https://www.iea.org/reports/data-centres-and-data-transmission-network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90BC9-E6A0-27A0-5A5B-C21B3211B1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endParaRPr lang="en-IN" sz="3200" b="1" i="1" dirty="0">
              <a:solidFill>
                <a:srgbClr val="000000"/>
              </a:solidFill>
            </a:endParaRPr>
          </a:p>
          <a:p>
            <a:pPr rtl="0">
              <a:buNone/>
            </a:pPr>
            <a:r>
              <a:rPr lang="en-IN" sz="3200" b="1" i="1" dirty="0">
                <a:solidFill>
                  <a:srgbClr val="000000"/>
                </a:solidFill>
                <a:effectLst/>
              </a:rPr>
              <a:t>      DEPARTMENT OF COMPUTER SCIENCE AND TECHNOLOGY</a:t>
            </a:r>
          </a:p>
          <a:p>
            <a:pPr algn="ctr" rtl="0">
              <a:buNone/>
            </a:pPr>
            <a:endParaRPr lang="en-IN" sz="3200" dirty="0">
              <a:effectLst/>
            </a:endParaRPr>
          </a:p>
          <a:p>
            <a:pPr algn="ctr" rtl="0">
              <a:buNone/>
            </a:pPr>
            <a:r>
              <a:rPr lang="en-IN" sz="3200" b="1" i="1" dirty="0">
                <a:solidFill>
                  <a:srgbClr val="000000"/>
                </a:solidFill>
                <a:effectLst/>
              </a:rPr>
              <a:t>MAJOR PROJECT</a:t>
            </a:r>
          </a:p>
          <a:p>
            <a:pPr algn="ctr" rtl="0">
              <a:buNone/>
            </a:pPr>
            <a:endParaRPr lang="en-IN" sz="3200" dirty="0">
              <a:effectLst/>
            </a:endParaRPr>
          </a:p>
          <a:p>
            <a:pPr algn="l" rtl="0">
              <a:buNone/>
            </a:pPr>
            <a:r>
              <a:rPr lang="en-IN" sz="3200" b="0" i="0" dirty="0">
                <a:solidFill>
                  <a:srgbClr val="000000"/>
                </a:solidFill>
                <a:effectLst/>
              </a:rPr>
              <a:t>             </a:t>
            </a:r>
            <a:r>
              <a:rPr lang="en-IN" sz="3200" b="0" i="0" u="sng" dirty="0">
                <a:solidFill>
                  <a:srgbClr val="000000"/>
                </a:solidFill>
                <a:effectLst/>
              </a:rPr>
              <a:t>“</a:t>
            </a:r>
            <a:r>
              <a:rPr lang="en-IN" sz="3200" b="1" i="1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Green Pulse </a:t>
            </a:r>
            <a:r>
              <a:rPr lang="en-IN" sz="32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Energy Monitoring and Control Systems”</a:t>
            </a:r>
            <a:endParaRPr lang="en-IN" sz="3200" b="1" i="1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buNone/>
            </a:pPr>
            <a:r>
              <a:rPr lang="en-IN" sz="3200" b="1" i="0" dirty="0">
                <a:solidFill>
                  <a:srgbClr val="000000"/>
                </a:solidFill>
                <a:effectLst/>
              </a:rPr>
              <a:t> </a:t>
            </a:r>
            <a:endParaRPr lang="en-IN" sz="3200" b="1" dirty="0">
              <a:solidFill>
                <a:srgbClr val="000000"/>
              </a:solidFill>
            </a:endParaRPr>
          </a:p>
          <a:p>
            <a:pPr rtl="0">
              <a:buNone/>
            </a:pPr>
            <a:r>
              <a:rPr lang="en-IN" sz="3200" b="1" i="0" dirty="0">
                <a:solidFill>
                  <a:srgbClr val="000000"/>
                </a:solidFill>
                <a:effectLst/>
              </a:rPr>
              <a:t>                    Mentor                                           Group members </a:t>
            </a:r>
            <a:endParaRPr lang="en-IN" sz="3200" dirty="0">
              <a:effectLst/>
            </a:endParaRPr>
          </a:p>
          <a:p>
            <a:r>
              <a:rPr lang="en-IN" sz="3200" b="1" i="0" dirty="0">
                <a:solidFill>
                  <a:srgbClr val="000000"/>
                </a:solidFill>
                <a:effectLst/>
              </a:rPr>
              <a:t>        </a:t>
            </a:r>
            <a:r>
              <a:rPr lang="en-IN" sz="28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Abhik Mukherjee</a:t>
            </a:r>
            <a:r>
              <a:rPr lang="en-IN" sz="2800" b="1" i="0" dirty="0">
                <a:solidFill>
                  <a:srgbClr val="000000"/>
                </a:solidFill>
                <a:effectLst/>
              </a:rPr>
              <a:t>                                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Tanuj Kaushik(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2021CSB073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IN" sz="2400" b="1" i="0" dirty="0">
                <a:solidFill>
                  <a:srgbClr val="000000"/>
                </a:solidFill>
                <a:effectLst/>
              </a:rPr>
              <a:t>                                                                                                   Ashlesha Gautam(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2021CSB076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IN" sz="2400" b="1" i="0" dirty="0">
                <a:solidFill>
                  <a:srgbClr val="000000"/>
                </a:solidFill>
                <a:effectLst/>
              </a:rPr>
              <a:t>                                                                                                   Neeharika Sharma(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2021CSB106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IN" sz="2400" b="1" i="0" dirty="0">
                <a:solidFill>
                  <a:srgbClr val="000000"/>
                </a:solidFill>
                <a:effectLst/>
              </a:rPr>
              <a:t>                                                                                                   Devans Soni(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2021CSB026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IN" sz="2400" b="1" dirty="0">
                <a:solidFill>
                  <a:srgbClr val="000000"/>
                </a:solidFill>
              </a:rPr>
              <a:t>                                                                                                   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Rohit Yadav(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2021CSB050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IN" sz="2400" b="1" dirty="0">
                <a:solidFill>
                  <a:srgbClr val="000000"/>
                </a:solidFill>
              </a:rPr>
              <a:t>                                                                                                   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Sourik Saha(</a:t>
            </a:r>
            <a:r>
              <a:rPr lang="en-IN" sz="2400" b="1" i="0" dirty="0">
                <a:solidFill>
                  <a:srgbClr val="0070C0"/>
                </a:solidFill>
                <a:effectLst/>
              </a:rPr>
              <a:t>2021CSB072</a:t>
            </a:r>
            <a:r>
              <a:rPr lang="en-IN" sz="2400" b="1" i="0" dirty="0">
                <a:solidFill>
                  <a:srgbClr val="000000"/>
                </a:solidFill>
                <a:effectLst/>
              </a:rPr>
              <a:t>)</a:t>
            </a:r>
            <a:endParaRPr lang="en-IN" sz="2400" b="1" i="0" dirty="0">
              <a:solidFill>
                <a:srgbClr val="000000"/>
              </a:solidFill>
            </a:endParaRPr>
          </a:p>
          <a:p>
            <a:endParaRPr lang="en-IN" sz="2400" dirty="0">
              <a:effectLst/>
            </a:endParaRPr>
          </a:p>
        </p:txBody>
      </p:sp>
      <p:pic>
        <p:nvPicPr>
          <p:cNvPr id="1026" name="Picture 2" descr="IIEST, Shibpur - Wikipedia">
            <a:extLst>
              <a:ext uri="{FF2B5EF4-FFF2-40B4-BE49-F238E27FC236}">
                <a16:creationId xmlns:a16="http://schemas.microsoft.com/office/drawing/2014/main" id="{C975697B-3C6A-F53F-CCE1-1FB80A39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222" y="206829"/>
            <a:ext cx="1711778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7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uld clicks become more dangerous for the planet than cars ...">
            <a:extLst>
              <a:ext uri="{FF2B5EF4-FFF2-40B4-BE49-F238E27FC236}">
                <a16:creationId xmlns:a16="http://schemas.microsoft.com/office/drawing/2014/main" id="{656BA9AD-5431-8A12-AB7B-D27EB29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7" y="1128278"/>
            <a:ext cx="9840685" cy="51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F657C-3608-2BE0-2ADA-BFF5FEE975FA}"/>
              </a:ext>
            </a:extLst>
          </p:cNvPr>
          <p:cNvSpPr txBox="1"/>
          <p:nvPr/>
        </p:nvSpPr>
        <p:spPr>
          <a:xfrm>
            <a:off x="1164771" y="119426"/>
            <a:ext cx="11027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ICT (Information &amp; Communication Technology) sector C02 Emissions Statistics </a:t>
            </a:r>
          </a:p>
        </p:txBody>
      </p:sp>
    </p:spTree>
    <p:extLst>
      <p:ext uri="{BB962C8B-B14F-4D97-AF65-F5344CB8AC3E}">
        <p14:creationId xmlns:p14="http://schemas.microsoft.com/office/powerpoint/2010/main" val="179799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F41A0-06E6-A3B4-2173-21457DDB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15" y="0"/>
            <a:ext cx="11581905" cy="62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0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3930A-CC04-6412-7369-6E327415EBDF}"/>
              </a:ext>
            </a:extLst>
          </p:cNvPr>
          <p:cNvSpPr txBox="1"/>
          <p:nvPr/>
        </p:nvSpPr>
        <p:spPr>
          <a:xfrm>
            <a:off x="435428" y="97972"/>
            <a:ext cx="1199605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ptos" panose="020B0004020202020204" pitchFamily="34" charset="0"/>
              </a:rPr>
              <a:t>4. </a:t>
            </a:r>
            <a:r>
              <a:rPr lang="en-IN" sz="2800" b="1" i="1" dirty="0"/>
              <a:t>MOBILE </a:t>
            </a:r>
          </a:p>
          <a:p>
            <a:endParaRPr lang="en-IN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Mobile energy consumption refers to the power drawn by hardware components during app or website activity. Essential for optimizing design, prolonging battery life, and improving user satisfaction.</a:t>
            </a:r>
          </a:p>
          <a:p>
            <a:endParaRPr lang="en-US" sz="2400" b="1" dirty="0">
              <a:solidFill>
                <a:srgbClr val="000000"/>
              </a:solidFill>
              <a:latin typeface="Aptos" panose="020B0004020202020204" pitchFamily="34" charset="0"/>
              <a:ea typeface="Canva Sans Bold"/>
              <a:cs typeface="Canva Sans Bold"/>
              <a:sym typeface="Canva Sans Bold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Why Measure Energy Consumption ?</a:t>
            </a:r>
            <a:endParaRPr lang="en-US" sz="2400" dirty="0">
              <a:latin typeface="Aptos" panose="020B00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Measuring the energy consumption of mobile devices is essential for several reasons, especially in the context of a </a:t>
            </a:r>
            <a:r>
              <a:rPr lang="en-US" sz="2400" b="1" dirty="0">
                <a:latin typeface="Aptos" panose="020B0004020202020204" pitchFamily="34" charset="0"/>
              </a:rPr>
              <a:t>sustainable future</a:t>
            </a:r>
            <a:r>
              <a:rPr lang="en-US" sz="2400" dirty="0">
                <a:latin typeface="Aptos" panose="020B0004020202020204" pitchFamily="34" charset="0"/>
              </a:rPr>
              <a:t> and </a:t>
            </a:r>
            <a:r>
              <a:rPr lang="en-US" sz="2400" b="1" dirty="0">
                <a:latin typeface="Aptos" panose="020B0004020202020204" pitchFamily="34" charset="0"/>
              </a:rPr>
              <a:t>eco-conscious usage</a:t>
            </a:r>
            <a:r>
              <a:rPr lang="en-US" sz="2400" dirty="0">
                <a:latin typeface="Aptos" panose="020B0004020202020204" pitchFamily="34" charset="0"/>
              </a:rPr>
              <a:t>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4430D0-75C2-E4CA-CCA8-21170FA91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" y="3619477"/>
            <a:ext cx="121920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Reduces Environmental Impact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Minimizes carbon emissions from mobile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Improves Battery Life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Prevents excessive drain and extends mobile battery lifespan.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Increases User Awareness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Provides insights to help users optimize power consumption.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Saves Costs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Lowers electricity bills through efficient energy usage.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Enhances App Efficiency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Helps developers optimize energy-heavy processes.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Promotes Longer Device Use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Ensures longer runtimes and fewer recharges.</a:t>
            </a:r>
          </a:p>
        </p:txBody>
      </p:sp>
    </p:spTree>
    <p:extLst>
      <p:ext uri="{BB962C8B-B14F-4D97-AF65-F5344CB8AC3E}">
        <p14:creationId xmlns:p14="http://schemas.microsoft.com/office/powerpoint/2010/main" val="185788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42A68A-5757-E594-0A4C-E7E8795A9F9A}"/>
              </a:ext>
            </a:extLst>
          </p:cNvPr>
          <p:cNvSpPr txBox="1"/>
          <p:nvPr/>
        </p:nvSpPr>
        <p:spPr>
          <a:xfrm>
            <a:off x="-625930" y="0"/>
            <a:ext cx="12817930" cy="2949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Measurement Techniques for Mobile Energy Consumption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b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b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endParaRPr lang="en-US" sz="28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C3E99-B2D6-9699-AC2E-9F090909213F}"/>
              </a:ext>
            </a:extLst>
          </p:cNvPr>
          <p:cNvSpPr txBox="1"/>
          <p:nvPr/>
        </p:nvSpPr>
        <p:spPr>
          <a:xfrm>
            <a:off x="306284" y="1174894"/>
            <a:ext cx="8098972" cy="590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Battery Profiler Tools :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  <a:t>Use built-in battery profiler tools on Android and iOS devices to monitor energy usage for apps and websites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ptos" panose="020B0004020202020204" pitchFamily="34" charset="0"/>
              <a:ea typeface="Canva Sans"/>
              <a:cs typeface="Canva Sans"/>
              <a:sym typeface="Canva Sans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Developer Tools : 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  <a:t>Leverage web browser developer tools to inspect website performance and analyze resource loading patterns.</a:t>
            </a:r>
            <a:b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</a:br>
            <a:endParaRPr lang="en-US" sz="2400" dirty="0">
              <a:solidFill>
                <a:srgbClr val="000000"/>
              </a:solidFill>
              <a:latin typeface="Aptos" panose="020B0004020202020204" pitchFamily="34" charset="0"/>
              <a:ea typeface="Canva Sans"/>
              <a:cs typeface="Canva Sans"/>
              <a:sym typeface="Canva Sans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Energy-Efficient Design Practices : 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  <a:t>Implement energy-efficient web design principles, such as optimizing images, minimizing JavaScript, and reducing unnecessary animations, to lower energy consumption.</a:t>
            </a:r>
          </a:p>
          <a:p>
            <a:pPr>
              <a:lnSpc>
                <a:spcPts val="4349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34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endParaRPr lang="en-IN" dirty="0"/>
          </a:p>
        </p:txBody>
      </p:sp>
      <p:pic>
        <p:nvPicPr>
          <p:cNvPr id="1026" name="Picture 2" descr="Commercial Energy Monitoring Solution | myDevices">
            <a:extLst>
              <a:ext uri="{FF2B5EF4-FFF2-40B4-BE49-F238E27FC236}">
                <a16:creationId xmlns:a16="http://schemas.microsoft.com/office/drawing/2014/main" id="{5A9DAB95-925C-D928-0C12-4CD81E83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702" y="689653"/>
            <a:ext cx="4744014" cy="56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E432D4-DB06-F3C3-A812-BBB16CB7293F}"/>
              </a:ext>
            </a:extLst>
          </p:cNvPr>
          <p:cNvSpPr txBox="1"/>
          <p:nvPr/>
        </p:nvSpPr>
        <p:spPr>
          <a:xfrm>
            <a:off x="250371" y="97970"/>
            <a:ext cx="1183277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In our system Mobile energy consumption can be calculated based on various factors such as CPU usage, memory usage, screen brightness, and app activities. </a:t>
            </a:r>
            <a:r>
              <a:rPr lang="en-US" sz="2400" dirty="0">
                <a:solidFill>
                  <a:srgbClr val="252930"/>
                </a:solidFill>
                <a:latin typeface="Aptos" panose="020B0004020202020204" pitchFamily="34" charset="0"/>
                <a:ea typeface="Bricolage Grotesque"/>
                <a:cs typeface="Bricolage Grotesque"/>
                <a:sym typeface="Bricolage Grotesque"/>
              </a:rPr>
              <a:t>To monitor real-time energy consumption and system resource usage the steps are 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5293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USB Debugging-Based Monitoring</a:t>
            </a:r>
          </a:p>
          <a:p>
            <a:pPr>
              <a:spcAft>
                <a:spcPts val="600"/>
              </a:spcAft>
            </a:pPr>
            <a:r>
              <a:rPr lang="en-IN" sz="2400" dirty="0">
                <a:latin typeface="Aptos" panose="020B0004020202020204" pitchFamily="34" charset="0"/>
              </a:rPr>
              <a:t>      Connection via ADB (Android Debug Bridge):.</a:t>
            </a:r>
          </a:p>
          <a:p>
            <a:pPr>
              <a:spcAft>
                <a:spcPts val="600"/>
              </a:spcAft>
            </a:pPr>
            <a:r>
              <a:rPr lang="en-IN" sz="2400" dirty="0">
                <a:latin typeface="Aptos" panose="020B0004020202020204" pitchFamily="34" charset="0"/>
              </a:rPr>
              <a:t>      Upon clicking the "Connect" button, ADB initiates communication with the device.</a:t>
            </a:r>
          </a:p>
          <a:p>
            <a:pPr>
              <a:spcAft>
                <a:spcPts val="600"/>
              </a:spcAft>
            </a:pPr>
            <a:r>
              <a:rPr lang="en-IN" sz="2400" dirty="0">
                <a:latin typeface="Aptos" panose="020B0004020202020204" pitchFamily="34" charset="0"/>
              </a:rPr>
              <a:t>      Mobile statistics are continuously fetched for analysis.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5293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Live Monitoring Dashboard</a:t>
            </a:r>
            <a:endParaRPr lang="en-US" sz="2400" dirty="0">
              <a:latin typeface="Aptos" panose="020B00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      Battery Percentage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      RAM Usage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      CPU Utilization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ptos" panose="020B0004020202020204" pitchFamily="34" charset="0"/>
              </a:rPr>
              <a:t>      Estimated Energy Consumption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52930"/>
                </a:solidFill>
                <a:latin typeface="Aptos" panose="020B0004020202020204" pitchFamily="34" charset="0"/>
                <a:ea typeface="Canva Sans Bold"/>
                <a:cs typeface="Canva Sans Bold"/>
                <a:sym typeface="Canva Sans Bold"/>
              </a:rPr>
              <a:t>Real-Time Graph Interface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  <a:t>Search Box to filter through active apps or services</a:t>
            </a:r>
            <a:r>
              <a:rPr lang="en-US" sz="2400" b="1" dirty="0">
                <a:solidFill>
                  <a:srgbClr val="252930"/>
                </a:solidFill>
                <a:latin typeface="Aptos" panose="020B0004020202020204" pitchFamily="34" charset="0"/>
                <a:ea typeface="Canva Sans"/>
                <a:cs typeface="Canva Sans"/>
                <a:sym typeface="Canva Sans"/>
              </a:rPr>
              <a:t>.</a:t>
            </a:r>
            <a:endParaRPr lang="en-US" sz="2400" b="1" dirty="0">
              <a:solidFill>
                <a:srgbClr val="252930"/>
              </a:solidFill>
              <a:latin typeface="Aptos" panose="020B0004020202020204" pitchFamily="34" charset="0"/>
              <a:ea typeface="Canva Sans Bold"/>
              <a:cs typeface="Canva Sans Bold"/>
              <a:sym typeface="Canva Sans Bold"/>
            </a:endParaRP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6146" name="Picture 2" descr="Woman controls energy consumption with mobile app. Energy rating class. Eco  friendly. Vector illustration. 41334094 Vector Art at Vecteezy">
            <a:extLst>
              <a:ext uri="{FF2B5EF4-FFF2-40B4-BE49-F238E27FC236}">
                <a16:creationId xmlns:a16="http://schemas.microsoft.com/office/drawing/2014/main" id="{BB5A5FAB-C5E1-C776-D01C-BC5020FD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44" y="2688770"/>
            <a:ext cx="3820886" cy="35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2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1A883C3F-D240-27E5-37FC-DC06A57565EE}"/>
              </a:ext>
            </a:extLst>
          </p:cNvPr>
          <p:cNvSpPr/>
          <p:nvPr/>
        </p:nvSpPr>
        <p:spPr>
          <a:xfrm>
            <a:off x="674914" y="219933"/>
            <a:ext cx="10657115" cy="6072010"/>
          </a:xfrm>
          <a:custGeom>
            <a:avLst/>
            <a:gdLst/>
            <a:ahLst/>
            <a:cxnLst/>
            <a:rect l="l" t="t" r="r" b="b"/>
            <a:pathLst>
              <a:path w="8441619" h="3500760">
                <a:moveTo>
                  <a:pt x="0" y="0"/>
                </a:moveTo>
                <a:lnTo>
                  <a:pt x="8441619" y="0"/>
                </a:lnTo>
                <a:lnTo>
                  <a:pt x="8441619" y="3500760"/>
                </a:lnTo>
                <a:lnTo>
                  <a:pt x="0" y="350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9" b="-15559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67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C38A444-6E0C-C991-0DA0-87E2381E4956}"/>
              </a:ext>
            </a:extLst>
          </p:cNvPr>
          <p:cNvSpPr/>
          <p:nvPr/>
        </p:nvSpPr>
        <p:spPr>
          <a:xfrm>
            <a:off x="881744" y="0"/>
            <a:ext cx="10472056" cy="6346371"/>
          </a:xfrm>
          <a:custGeom>
            <a:avLst/>
            <a:gdLst/>
            <a:ahLst/>
            <a:cxnLst/>
            <a:rect l="l" t="t" r="r" b="b"/>
            <a:pathLst>
              <a:path w="9465036" h="4282929">
                <a:moveTo>
                  <a:pt x="0" y="0"/>
                </a:moveTo>
                <a:lnTo>
                  <a:pt x="9465035" y="0"/>
                </a:lnTo>
                <a:lnTo>
                  <a:pt x="9465035" y="4282928"/>
                </a:lnTo>
                <a:lnTo>
                  <a:pt x="0" y="428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00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D67C898E-2D80-6ED8-CB3A-BA93082AFC52}"/>
              </a:ext>
            </a:extLst>
          </p:cNvPr>
          <p:cNvSpPr/>
          <p:nvPr/>
        </p:nvSpPr>
        <p:spPr>
          <a:xfrm>
            <a:off x="315686" y="141515"/>
            <a:ext cx="11408228" cy="6110047"/>
          </a:xfrm>
          <a:custGeom>
            <a:avLst/>
            <a:gdLst/>
            <a:ahLst/>
            <a:cxnLst/>
            <a:rect l="l" t="t" r="r" b="b"/>
            <a:pathLst>
              <a:path w="9357956" h="4415038">
                <a:moveTo>
                  <a:pt x="0" y="0"/>
                </a:moveTo>
                <a:lnTo>
                  <a:pt x="9357956" y="0"/>
                </a:lnTo>
                <a:lnTo>
                  <a:pt x="9357956" y="4415038"/>
                </a:lnTo>
                <a:lnTo>
                  <a:pt x="0" y="441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17" b="-8817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52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20486" y="150073"/>
            <a:ext cx="10812500" cy="6218070"/>
          </a:xfrm>
          <a:custGeom>
            <a:avLst/>
            <a:gdLst/>
            <a:ahLst/>
            <a:cxnLst/>
            <a:rect l="l" t="t" r="r" b="b"/>
            <a:pathLst>
              <a:path w="9264802" h="4497414">
                <a:moveTo>
                  <a:pt x="0" y="0"/>
                </a:moveTo>
                <a:lnTo>
                  <a:pt x="9264802" y="0"/>
                </a:lnTo>
                <a:lnTo>
                  <a:pt x="9264802" y="4497414"/>
                </a:lnTo>
                <a:lnTo>
                  <a:pt x="0" y="4497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90" b="-459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8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585264" y="136072"/>
            <a:ext cx="11127765" cy="6264728"/>
          </a:xfrm>
          <a:custGeom>
            <a:avLst/>
            <a:gdLst/>
            <a:ahLst/>
            <a:cxnLst/>
            <a:rect l="l" t="t" r="r" b="b"/>
            <a:pathLst>
              <a:path w="9519241" h="4902409">
                <a:moveTo>
                  <a:pt x="0" y="0"/>
                </a:moveTo>
                <a:lnTo>
                  <a:pt x="9519242" y="0"/>
                </a:lnTo>
                <a:lnTo>
                  <a:pt x="9519242" y="4902409"/>
                </a:lnTo>
                <a:lnTo>
                  <a:pt x="0" y="4902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58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2363A-56D6-177C-CD61-45993F681CBD}"/>
              </a:ext>
            </a:extLst>
          </p:cNvPr>
          <p:cNvSpPr txBox="1"/>
          <p:nvPr/>
        </p:nvSpPr>
        <p:spPr>
          <a:xfrm>
            <a:off x="468085" y="163285"/>
            <a:ext cx="1117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10943-BB8F-038F-3DF1-473250E5B642}"/>
              </a:ext>
            </a:extLst>
          </p:cNvPr>
          <p:cNvSpPr txBox="1"/>
          <p:nvPr/>
        </p:nvSpPr>
        <p:spPr>
          <a:xfrm>
            <a:off x="468085" y="748060"/>
            <a:ext cx="1080951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Green Pulse is a web-based system</a:t>
            </a:r>
            <a:r>
              <a:rPr lang="en-US" sz="2400" dirty="0">
                <a:latin typeface="Aptos" panose="020B0004020202020204" pitchFamily="34" charset="0"/>
              </a:rPr>
              <a:t> developed to monitor and control energy usage on PCs, mobile devices, and AI models in real time.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It tracks vital system metrics like </a:t>
            </a:r>
            <a:r>
              <a:rPr lang="en-US" sz="2400" b="1" dirty="0">
                <a:latin typeface="Aptos" panose="020B0004020202020204" pitchFamily="34" charset="0"/>
              </a:rPr>
              <a:t>CPU usage, memory load, execution time, and energy consumption</a:t>
            </a:r>
            <a:r>
              <a:rPr lang="en-US" sz="2400" dirty="0">
                <a:latin typeface="Aptos" panose="020B0004020202020204" pitchFamily="34" charset="0"/>
              </a:rPr>
              <a:t> to help users understand their device’s power behavior.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The system supports both predefined AI models                                                                      (ANN, CNN, RNN) and user-uploaded models,                                                                           offering energy analytics and performance                                                                                 insights for each.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Interactive controls</a:t>
            </a:r>
            <a:r>
              <a:rPr lang="en-US" sz="2400" dirty="0">
                <a:latin typeface="Aptos" panose="020B0004020202020204" pitchFamily="34" charset="0"/>
              </a:rPr>
              <a:t> such as brightness adjustment,                                                                dark mode, and power-saving modes are included to                                                              reduce consumption effectively</a:t>
            </a:r>
            <a:r>
              <a:rPr lang="en-IN" sz="2400" dirty="0">
                <a:latin typeface="Aptos" panose="020B00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Green Pulse aims to promote </a:t>
            </a:r>
            <a:r>
              <a:rPr lang="en-US" sz="2400" b="1" dirty="0">
                <a:latin typeface="Aptos" panose="020B0004020202020204" pitchFamily="34" charset="0"/>
              </a:rPr>
              <a:t>sustainable computing practices</a:t>
            </a:r>
            <a:r>
              <a:rPr lang="en-US" sz="2400" dirty="0">
                <a:latin typeface="Aptos" panose="020B0004020202020204" pitchFamily="34" charset="0"/>
              </a:rPr>
              <a:t> by combining performance optimization with energy awareness</a:t>
            </a:r>
            <a:r>
              <a:rPr lang="en-IN" sz="2400" dirty="0">
                <a:latin typeface="Aptos" panose="020B0004020202020204" pitchFamily="34" charset="0"/>
              </a:rPr>
              <a:t>.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1029" name="Picture 5" descr="Green Technology.UOR.Green Pulse">
            <a:extLst>
              <a:ext uri="{FF2B5EF4-FFF2-40B4-BE49-F238E27FC236}">
                <a16:creationId xmlns:a16="http://schemas.microsoft.com/office/drawing/2014/main" id="{739F6DAD-DB27-28C5-A447-91748768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111" y="2353356"/>
            <a:ext cx="3261632" cy="31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6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867506-886C-06D4-5421-3F965851636B}"/>
              </a:ext>
            </a:extLst>
          </p:cNvPr>
          <p:cNvSpPr txBox="1"/>
          <p:nvPr/>
        </p:nvSpPr>
        <p:spPr>
          <a:xfrm>
            <a:off x="413656" y="161168"/>
            <a:ext cx="11625943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Aptos" panose="020B0004020202020204" pitchFamily="34" charset="0"/>
              </a:rPr>
              <a:t>Applications Studied</a:t>
            </a:r>
            <a:r>
              <a:rPr lang="en-US" sz="2400" dirty="0">
                <a:latin typeface="Aptos" panose="020B0004020202020204" pitchFamily="34" charset="0"/>
              </a:rPr>
              <a:t>: </a:t>
            </a:r>
            <a:r>
              <a:rPr lang="en-US" sz="2400" b="1" i="1" dirty="0">
                <a:solidFill>
                  <a:srgbClr val="00B050"/>
                </a:solidFill>
                <a:latin typeface="Aptos" panose="020B0004020202020204" pitchFamily="34" charset="0"/>
              </a:rPr>
              <a:t>WhatsApp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Focus on WhatsApp: Power consumption across different usage scenarios (Video Calling, Sending Videos, Sending Photos, Text Chat)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With WhatsApp being a dominant communication tool, analyzing its energy consumption across various activities is critical. Intensive actions like video calling or media sharing draw significantly more power than plain text chatting. 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Understanding this helps users manage battery life and helps developers build more efficient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D6F24-8C05-CB7D-E3CD-83998CCA5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46" y="3428999"/>
            <a:ext cx="610359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58869D-DD96-7157-A72A-E74AF65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4" y="0"/>
            <a:ext cx="11184556" cy="62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utput image">
            <a:extLst>
              <a:ext uri="{FF2B5EF4-FFF2-40B4-BE49-F238E27FC236}">
                <a16:creationId xmlns:a16="http://schemas.microsoft.com/office/drawing/2014/main" id="{ED5BDA9E-6861-D269-F068-C13AA35F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5" y="179649"/>
            <a:ext cx="6449445" cy="40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71110-1D7B-17DC-A4B8-46B06C4ED951}"/>
              </a:ext>
            </a:extLst>
          </p:cNvPr>
          <p:cNvSpPr txBox="1"/>
          <p:nvPr/>
        </p:nvSpPr>
        <p:spPr>
          <a:xfrm>
            <a:off x="555171" y="4060137"/>
            <a:ext cx="11843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latin typeface="Aptos" panose="020B0004020202020204" pitchFamily="34" charset="0"/>
              </a:rPr>
              <a:t>The video call consumed the </a:t>
            </a:r>
            <a:r>
              <a:rPr lang="en-US" sz="2400" i="1" dirty="0">
                <a:latin typeface="Aptos" panose="020B0004020202020204" pitchFamily="34" charset="0"/>
              </a:rPr>
              <a:t>least energy (2.7150 J)</a:t>
            </a:r>
            <a:r>
              <a:rPr lang="en-US" sz="2400" dirty="0">
                <a:latin typeface="Aptos" panose="020B0004020202020204" pitchFamily="34" charset="0"/>
              </a:rPr>
              <a:t> compared to voice call and HD image.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Reason</a:t>
            </a:r>
            <a:r>
              <a:rPr lang="en-US" sz="2400" dirty="0">
                <a:latin typeface="Aptos" panose="020B0004020202020204" pitchFamily="34" charset="0"/>
              </a:rPr>
              <a:t>: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This lower energy usage is likely because the video call was streamed in </a:t>
            </a:r>
            <a:r>
              <a:rPr lang="en-US" sz="2400" b="1" dirty="0">
                <a:latin typeface="Aptos" panose="020B0004020202020204" pitchFamily="34" charset="0"/>
              </a:rPr>
              <a:t>low quality</a:t>
            </a:r>
            <a:r>
              <a:rPr lang="en-US" sz="2400" dirty="0">
                <a:latin typeface="Aptos" panose="020B0004020202020204" pitchFamily="34" charset="0"/>
              </a:rPr>
              <a:t> due to a </a:t>
            </a:r>
            <a:r>
              <a:rPr lang="en-US" sz="2400" b="1" dirty="0">
                <a:latin typeface="Aptos" panose="020B0004020202020204" pitchFamily="34" charset="0"/>
              </a:rPr>
              <a:t>poor internet connection</a:t>
            </a:r>
            <a:r>
              <a:rPr lang="en-US" sz="2400" dirty="0">
                <a:latin typeface="Aptos" panose="020B0004020202020204" pitchFamily="34" charset="0"/>
              </a:rPr>
              <a:t>, reducing the resolution and data transmission, thus saving energy.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04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6A944A-25B2-B2EF-F5AA-329FB691F8F2}"/>
              </a:ext>
            </a:extLst>
          </p:cNvPr>
          <p:cNvSpPr txBox="1"/>
          <p:nvPr/>
        </p:nvSpPr>
        <p:spPr>
          <a:xfrm>
            <a:off x="555171" y="250371"/>
            <a:ext cx="11049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5</a:t>
            </a:r>
            <a:r>
              <a:rPr lang="en-IN" sz="2800" b="1" i="1" dirty="0"/>
              <a:t>.AI Energy Consumption Analysis </a:t>
            </a:r>
            <a:r>
              <a:rPr lang="en-IN" sz="3200" b="1" dirty="0"/>
              <a:t>: </a:t>
            </a:r>
            <a:r>
              <a:rPr lang="en-US" sz="2800" dirty="0"/>
              <a:t>Monitoring &amp; Measuring the Performance of AI Models with Energy Awareness</a:t>
            </a:r>
            <a:endParaRPr lang="en-IN" sz="2800" dirty="0"/>
          </a:p>
          <a:p>
            <a:endParaRPr lang="en-IN" sz="32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773B2-6797-0356-6D86-3424EA35BBFE}"/>
              </a:ext>
            </a:extLst>
          </p:cNvPr>
          <p:cNvSpPr txBox="1"/>
          <p:nvPr/>
        </p:nvSpPr>
        <p:spPr>
          <a:xfrm>
            <a:off x="555171" y="1498430"/>
            <a:ext cx="709748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As AI continues to evolve, so does its demand for computational power.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Every time we train or run an AI model—whether it's classifying images, generating text, or predicting patterns—it consumes energy.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This isn’t just about processing speed or accuracy anymore. In today’s world, </a:t>
            </a:r>
            <a:r>
              <a:rPr lang="en-US" sz="2400" b="1" dirty="0">
                <a:latin typeface="Aptos" panose="020B0004020202020204" pitchFamily="34" charset="0"/>
              </a:rPr>
              <a:t>energy efficiency has become a key metric</a:t>
            </a:r>
            <a:r>
              <a:rPr lang="en-US" sz="2400" dirty="0">
                <a:latin typeface="Aptos" panose="020B0004020202020204" pitchFamily="34" charset="0"/>
              </a:rPr>
              <a:t> in evaluating the performance and sustainability of AI models.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That’s where our </a:t>
            </a:r>
            <a:r>
              <a:rPr lang="en-US" sz="2400" b="1" dirty="0">
                <a:latin typeface="Aptos" panose="020B0004020202020204" pitchFamily="34" charset="0"/>
              </a:rPr>
              <a:t>AI Energy Consumption Analysis</a:t>
            </a:r>
            <a:r>
              <a:rPr lang="en-US" sz="2400" dirty="0">
                <a:latin typeface="Aptos" panose="020B0004020202020204" pitchFamily="34" charset="0"/>
              </a:rPr>
              <a:t> section comes in.</a:t>
            </a:r>
          </a:p>
          <a:p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A0752-AA1C-0173-7053-EC8F3F5F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1284514"/>
            <a:ext cx="4492147" cy="50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A23F7-95F1-51FA-3F2D-C15222D1BC28}"/>
              </a:ext>
            </a:extLst>
          </p:cNvPr>
          <p:cNvSpPr txBox="1"/>
          <p:nvPr/>
        </p:nvSpPr>
        <p:spPr>
          <a:xfrm>
            <a:off x="620486" y="304801"/>
            <a:ext cx="847997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This section of our project is designed to monitor, measure, and visualize how much energy different AI models consume when they run. </a:t>
            </a:r>
          </a:p>
          <a:p>
            <a:pPr>
              <a:spcAft>
                <a:spcPts val="600"/>
              </a:spcAft>
            </a:pPr>
            <a:endParaRPr lang="en-IN" sz="2400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0C351-8A68-635E-2644-6B980D1D1F2A}"/>
              </a:ext>
            </a:extLst>
          </p:cNvPr>
          <p:cNvSpPr txBox="1"/>
          <p:nvPr/>
        </p:nvSpPr>
        <p:spPr>
          <a:xfrm>
            <a:off x="620486" y="1518077"/>
            <a:ext cx="7141028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Why AI Energy Consumption Matters</a:t>
            </a:r>
            <a:endParaRPr lang="en-US" sz="28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Artificial Intelligence (AI) and Machine Learning (ML) have become computationally intensive.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Large-scale models (e.g., deep neural networks) require significant processing power and memory.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These models can consume large amounts of electricity, contributing to carbon emissions and energy costs.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Measuring and optimizing energy consumption</a:t>
            </a:r>
            <a:r>
              <a:rPr lang="en-US" sz="2400" dirty="0">
                <a:latin typeface="Aptos" panose="020B0004020202020204" pitchFamily="34" charset="0"/>
              </a:rPr>
              <a:t> is crucial for building greener, more sustainable AI systems.</a:t>
            </a: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1028" name="Picture 4" descr="AI in the Energy Sector: Benefits, Uses, and Solutions - Intellias">
            <a:extLst>
              <a:ext uri="{FF2B5EF4-FFF2-40B4-BE49-F238E27FC236}">
                <a16:creationId xmlns:a16="http://schemas.microsoft.com/office/drawing/2014/main" id="{C2D2EFD4-DC81-9BC7-C9A8-26ED6E6A7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r="3395"/>
          <a:stretch/>
        </p:blipFill>
        <p:spPr bwMode="auto">
          <a:xfrm>
            <a:off x="7630886" y="1128103"/>
            <a:ext cx="4278086" cy="5018047"/>
          </a:xfrm>
          <a:prstGeom prst="dodec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5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54FF6-EE40-4982-7089-CBB2383A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2" y="1035072"/>
            <a:ext cx="10280109" cy="5235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4D227A-7DAE-C85D-AF33-35EFD4DF34DD}"/>
              </a:ext>
            </a:extLst>
          </p:cNvPr>
          <p:cNvSpPr txBox="1"/>
          <p:nvPr/>
        </p:nvSpPr>
        <p:spPr>
          <a:xfrm>
            <a:off x="2754086" y="295441"/>
            <a:ext cx="882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ptos" panose="020B0004020202020204" pitchFamily="34" charset="0"/>
              </a:rPr>
              <a:t>Energy Consumption in AI Models</a:t>
            </a:r>
          </a:p>
        </p:txBody>
      </p:sp>
    </p:spTree>
    <p:extLst>
      <p:ext uri="{BB962C8B-B14F-4D97-AF65-F5344CB8AC3E}">
        <p14:creationId xmlns:p14="http://schemas.microsoft.com/office/powerpoint/2010/main" val="3946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26F81-C180-8ED6-E334-7F28722E4A6F}"/>
              </a:ext>
            </a:extLst>
          </p:cNvPr>
          <p:cNvSpPr txBox="1"/>
          <p:nvPr/>
        </p:nvSpPr>
        <p:spPr>
          <a:xfrm>
            <a:off x="620486" y="5288867"/>
            <a:ext cx="1116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ter Bold"/>
                <a:ea typeface="Heebo Light" pitchFamily="34" charset="-122"/>
                <a:cs typeface="Heebo Light" pitchFamily="34" charset="-120"/>
              </a:rPr>
              <a:t>This visualization dramatically illustrates the energy difference between AI models (especially generative AI like DALL-E 2 and GPT-3) and traditional computing. Note the staggering contrast: GPT-3's power demand (100 million watts) is equivalent to thousands of homes' combined energy use.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2BA4E-0A0A-5BFC-785D-ACA845259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3" y="71278"/>
            <a:ext cx="10912605" cy="52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6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E1C5C-53AF-1685-5755-57CFD708434B}"/>
              </a:ext>
            </a:extLst>
          </p:cNvPr>
          <p:cNvSpPr txBox="1"/>
          <p:nvPr/>
        </p:nvSpPr>
        <p:spPr>
          <a:xfrm>
            <a:off x="586591" y="147482"/>
            <a:ext cx="1131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The code simulates the monitoring of system resource usage and estimates energy consumption during an ANN model's execution.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2FD4FA5-8817-2D2B-0119-CA2F2C73B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657" y="1042796"/>
            <a:ext cx="537754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 via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MLPClassifier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from scikit-learn</a:t>
            </a:r>
            <a:endParaRPr lang="en-US" alt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Feedforward Artificial Neural Network (Multilayer Perceptron)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layer: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 layers: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Two layers with 50 and 30 neurons respectively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layer: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classes (binary classification)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 Function: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ReLU (by default for hidden layers)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Adam (default)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Iterations : 200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Function: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Log-loss (cross-entropy)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short, it's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2-hidden-layer ANN for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trained on synthetic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061197-275F-FCF9-501F-28E8608F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1" y="1021351"/>
            <a:ext cx="5823476" cy="52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54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072F722-6283-C722-7107-005B9A77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3145971"/>
            <a:ext cx="10711543" cy="31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C7126-0F9C-B2DA-7369-003C6E5F6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41" y="843131"/>
            <a:ext cx="10537603" cy="2443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D05CB-12D6-34B5-6085-17761401F97B}"/>
              </a:ext>
            </a:extLst>
          </p:cNvPr>
          <p:cNvSpPr txBox="1"/>
          <p:nvPr/>
        </p:nvSpPr>
        <p:spPr>
          <a:xfrm>
            <a:off x="348343" y="152400"/>
            <a:ext cx="1173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" panose="020B0004020202020204" pitchFamily="34" charset="0"/>
              </a:rPr>
              <a:t>OUTPUT : </a:t>
            </a:r>
            <a:r>
              <a:rPr lang="en-IN" sz="2400" dirty="0">
                <a:latin typeface="Aptos" panose="020B0004020202020204" pitchFamily="34" charset="0"/>
              </a:rPr>
              <a:t>The first 5 iterations results are shown , the avg. of energy for 200 iterations is calculated in our system.</a:t>
            </a:r>
            <a:endParaRPr lang="en-IN" sz="2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67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5EEEC-7D1E-7A31-B6B9-68C9EF352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8" y="141513"/>
            <a:ext cx="10701123" cy="5438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F93C1-0026-0183-F948-CFA07F8DBD01}"/>
              </a:ext>
            </a:extLst>
          </p:cNvPr>
          <p:cNvSpPr txBox="1"/>
          <p:nvPr/>
        </p:nvSpPr>
        <p:spPr>
          <a:xfrm>
            <a:off x="745438" y="5580068"/>
            <a:ext cx="1040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" panose="020B0004020202020204" pitchFamily="34" charset="0"/>
              </a:rPr>
              <a:t>Similarly We can show the energy consumption for CNN , RNN models and also We can Upload our own Model</a:t>
            </a:r>
          </a:p>
        </p:txBody>
      </p:sp>
    </p:spTree>
    <p:extLst>
      <p:ext uri="{BB962C8B-B14F-4D97-AF65-F5344CB8AC3E}">
        <p14:creationId xmlns:p14="http://schemas.microsoft.com/office/powerpoint/2010/main" val="367948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FF2CA-4B0A-DE7C-81C3-63297E597043}"/>
              </a:ext>
            </a:extLst>
          </p:cNvPr>
          <p:cNvSpPr txBox="1"/>
          <p:nvPr/>
        </p:nvSpPr>
        <p:spPr>
          <a:xfrm>
            <a:off x="468086" y="1045029"/>
            <a:ext cx="1079862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Rising Digital Energy Demands: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dirty="0"/>
              <a:t>Global electricity use rose </a:t>
            </a:r>
            <a:r>
              <a:rPr lang="en-US" sz="2400" b="1" dirty="0"/>
              <a:t>4.3% </a:t>
            </a:r>
            <a:r>
              <a:rPr lang="en-US" sz="2400" dirty="0"/>
              <a:t>in 2024, driven by AI and cloud apps, with data centers alone using </a:t>
            </a:r>
            <a:r>
              <a:rPr lang="en-US" sz="2400" b="1" dirty="0"/>
              <a:t>460 TWh</a:t>
            </a:r>
            <a:r>
              <a:rPr lang="en-US" sz="2400" dirty="0"/>
              <a:t> (2% of global demand).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Lack of Awareness: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dirty="0"/>
              <a:t>Households using energy-monitoring apps cut usage by</a:t>
            </a:r>
            <a:r>
              <a:rPr lang="en-US" sz="2400" b="1" dirty="0"/>
              <a:t> 19.87%</a:t>
            </a:r>
            <a:r>
              <a:rPr lang="en-US" sz="2400" dirty="0"/>
              <a:t>, yet most users still misjudge device energy impact.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Environmental Responsibility: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dirty="0"/>
              <a:t>Efficiency improvements avoided </a:t>
            </a:r>
            <a:r>
              <a:rPr lang="en-US" sz="2400" b="1" dirty="0"/>
              <a:t>4 </a:t>
            </a:r>
            <a:r>
              <a:rPr lang="en-US" sz="2400" b="1" dirty="0" err="1"/>
              <a:t>gigatonnes</a:t>
            </a:r>
            <a:r>
              <a:rPr lang="en-US" sz="2400" b="1" dirty="0"/>
              <a:t> CO₂ </a:t>
            </a:r>
            <a:r>
              <a:rPr lang="en-US" sz="2400" dirty="0"/>
              <a:t>in 2017, and Energy Star saved </a:t>
            </a:r>
            <a:r>
              <a:rPr lang="en-US" sz="2400" b="1" dirty="0"/>
              <a:t>$500B</a:t>
            </a:r>
            <a:r>
              <a:rPr lang="en-US" sz="2400" dirty="0"/>
              <a:t> and </a:t>
            </a:r>
            <a:r>
              <a:rPr lang="en-US" sz="2400" b="1" dirty="0"/>
              <a:t>4B tons of CO₂</a:t>
            </a:r>
            <a:r>
              <a:rPr lang="en-US" sz="2400" dirty="0"/>
              <a:t> since 1992</a:t>
            </a:r>
            <a:r>
              <a:rPr lang="en-US" sz="2400" dirty="0">
                <a:latin typeface="Aptos" panose="020B0004020202020204" pitchFamily="34" charset="0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AI &amp; ML Consumption: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dirty="0"/>
              <a:t>AI data centers used </a:t>
            </a:r>
            <a:r>
              <a:rPr lang="en-US" sz="2400" b="1" dirty="0"/>
              <a:t>1.5% </a:t>
            </a:r>
            <a:r>
              <a:rPr lang="en-US" sz="2400" dirty="0"/>
              <a:t>of global electricity in 2024, expected to double by 2030 with </a:t>
            </a:r>
            <a:r>
              <a:rPr lang="en-US" sz="2400" b="1" dirty="0"/>
              <a:t>15% </a:t>
            </a:r>
            <a:r>
              <a:rPr lang="en-US" sz="2400" dirty="0"/>
              <a:t>yearly growth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User Empowerment: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b="1" dirty="0"/>
              <a:t>60% </a:t>
            </a:r>
            <a:r>
              <a:rPr lang="en-US" sz="2400" dirty="0"/>
              <a:t>of users want live energy data and </a:t>
            </a:r>
            <a:r>
              <a:rPr lang="en-US" sz="2400" b="1" dirty="0"/>
              <a:t>75% </a:t>
            </a:r>
            <a:r>
              <a:rPr lang="en-US" sz="2400" dirty="0"/>
              <a:t>seek smart saving tips, showing real demand for control tools like dark mode and power saving.</a:t>
            </a:r>
            <a:endParaRPr lang="en-US" sz="2400" dirty="0">
              <a:latin typeface="Aptos" panose="020B0004020202020204" pitchFamily="34" charset="0"/>
            </a:endParaRPr>
          </a:p>
          <a:p>
            <a:pPr>
              <a:spcAft>
                <a:spcPts val="600"/>
              </a:spcAft>
            </a:pPr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B0074-AF77-3C66-2963-8C81B8FF100A}"/>
              </a:ext>
            </a:extLst>
          </p:cNvPr>
          <p:cNvSpPr txBox="1"/>
          <p:nvPr/>
        </p:nvSpPr>
        <p:spPr>
          <a:xfrm>
            <a:off x="772886" y="319159"/>
            <a:ext cx="8719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Why Do We Need This Project ?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8070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43B08-E08C-7397-FE95-23F2E7C4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4" y="161435"/>
            <a:ext cx="5757794" cy="3035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EFC09-3B25-5768-0CD1-63344A67F97A}"/>
              </a:ext>
            </a:extLst>
          </p:cNvPr>
          <p:cNvSpPr txBox="1"/>
          <p:nvPr/>
        </p:nvSpPr>
        <p:spPr>
          <a:xfrm>
            <a:off x="6955972" y="491982"/>
            <a:ext cx="5236028" cy="2225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" panose="020B0004020202020204" pitchFamily="34" charset="0"/>
              </a:rPr>
              <a:t>Results : CNN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Time Taken : 3.18sec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RAM Used : 29.9 MB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Energy Consumed : 6.38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E00A9-FC20-540E-37E4-71612A14BF5A}"/>
              </a:ext>
            </a:extLst>
          </p:cNvPr>
          <p:cNvSpPr txBox="1"/>
          <p:nvPr/>
        </p:nvSpPr>
        <p:spPr>
          <a:xfrm>
            <a:off x="6955972" y="3640309"/>
            <a:ext cx="3766457" cy="2225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" panose="020B0004020202020204" pitchFamily="34" charset="0"/>
              </a:rPr>
              <a:t>Results : RNN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Time Taken : 2.98sec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RAM Used : 35.23 MB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Aptos" panose="020B0004020202020204" pitchFamily="34" charset="0"/>
              </a:rPr>
              <a:t>Energy Consumed : 5.64 J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F568E7-0883-AD7B-F583-38C61FEC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74" y="3359678"/>
            <a:ext cx="5757794" cy="31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F0CD7-5DC0-BF5C-BB8C-872F0E2E0340}"/>
              </a:ext>
            </a:extLst>
          </p:cNvPr>
          <p:cNvSpPr txBox="1"/>
          <p:nvPr/>
        </p:nvSpPr>
        <p:spPr>
          <a:xfrm>
            <a:off x="902268" y="460930"/>
            <a:ext cx="10885715" cy="509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b="1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 Comparison: AI Models vs. Traditional Computing Tasks</a:t>
            </a:r>
            <a:endParaRPr lang="en-US" sz="2400" b="1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856C9B8-1553-9849-8484-FEA8E476DB9F}"/>
              </a:ext>
            </a:extLst>
          </p:cNvPr>
          <p:cNvSpPr/>
          <p:nvPr/>
        </p:nvSpPr>
        <p:spPr>
          <a:xfrm>
            <a:off x="722384" y="1407873"/>
            <a:ext cx="10921405" cy="587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AA589F6-9E32-02AE-23E6-E13D0E715CEE}"/>
              </a:ext>
            </a:extLst>
          </p:cNvPr>
          <p:cNvSpPr/>
          <p:nvPr/>
        </p:nvSpPr>
        <p:spPr>
          <a:xfrm>
            <a:off x="4546572" y="1521973"/>
            <a:ext cx="3149798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AI Models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646CDB2-A379-4D5D-BBFE-394485ED71D6}"/>
              </a:ext>
            </a:extLst>
          </p:cNvPr>
          <p:cNvSpPr/>
          <p:nvPr/>
        </p:nvSpPr>
        <p:spPr>
          <a:xfrm>
            <a:off x="8062091" y="1521973"/>
            <a:ext cx="3402013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Traditional Computing Tasks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C96ED207-D558-A1C2-7568-523120A0915A}"/>
              </a:ext>
            </a:extLst>
          </p:cNvPr>
          <p:cNvSpPr/>
          <p:nvPr/>
        </p:nvSpPr>
        <p:spPr>
          <a:xfrm>
            <a:off x="722384" y="1995446"/>
            <a:ext cx="10921405" cy="9469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997959B-A619-A6C5-5110-B1BD0FD28CD9}"/>
              </a:ext>
            </a:extLst>
          </p:cNvPr>
          <p:cNvSpPr/>
          <p:nvPr/>
        </p:nvSpPr>
        <p:spPr>
          <a:xfrm>
            <a:off x="902268" y="2109547"/>
            <a:ext cx="3278584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Computational Demands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875D05D-13C0-681E-C2D9-E8F9EAB8577B}"/>
              </a:ext>
            </a:extLst>
          </p:cNvPr>
          <p:cNvSpPr/>
          <p:nvPr/>
        </p:nvSpPr>
        <p:spPr>
          <a:xfrm>
            <a:off x="4546572" y="2109548"/>
            <a:ext cx="3149798" cy="71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High; complex algorithms, large datasets</a:t>
            </a:r>
            <a:endParaRPr lang="en-US" b="1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BF26565-46B2-B5EE-DEF1-A1E30C12181D}"/>
              </a:ext>
            </a:extLst>
          </p:cNvPr>
          <p:cNvSpPr/>
          <p:nvPr/>
        </p:nvSpPr>
        <p:spPr>
          <a:xfrm>
            <a:off x="8062091" y="2109548"/>
            <a:ext cx="3402013" cy="71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Low; simpler algorithms, smaller data sets</a:t>
            </a:r>
            <a:endParaRPr lang="en-US" b="1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7BE46CBE-7169-B374-B06C-30A3AC2E9371}"/>
              </a:ext>
            </a:extLst>
          </p:cNvPr>
          <p:cNvSpPr/>
          <p:nvPr/>
        </p:nvSpPr>
        <p:spPr>
          <a:xfrm>
            <a:off x="722384" y="2942389"/>
            <a:ext cx="10921405" cy="587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085DA37-1D08-E8F1-3C94-933428E076B2}"/>
              </a:ext>
            </a:extLst>
          </p:cNvPr>
          <p:cNvSpPr/>
          <p:nvPr/>
        </p:nvSpPr>
        <p:spPr>
          <a:xfrm>
            <a:off x="902268" y="3056491"/>
            <a:ext cx="3278584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Hardware Requirements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17EF2ED8-A807-71EF-E2DB-189071C69852}"/>
              </a:ext>
            </a:extLst>
          </p:cNvPr>
          <p:cNvSpPr/>
          <p:nvPr/>
        </p:nvSpPr>
        <p:spPr>
          <a:xfrm>
            <a:off x="4546572" y="3056491"/>
            <a:ext cx="3149798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High-performance GPUs/TPUs</a:t>
            </a:r>
            <a:endParaRPr lang="en-US" b="1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3FD9F73-27FF-848D-7938-B18C13BC7937}"/>
              </a:ext>
            </a:extLst>
          </p:cNvPr>
          <p:cNvSpPr/>
          <p:nvPr/>
        </p:nvSpPr>
        <p:spPr>
          <a:xfrm>
            <a:off x="8062091" y="3056491"/>
            <a:ext cx="3402013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 CPUs</a:t>
            </a:r>
            <a:endParaRPr lang="en-US" b="1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7774213B-918A-1940-FF31-1DEF58ED602E}"/>
              </a:ext>
            </a:extLst>
          </p:cNvPr>
          <p:cNvSpPr/>
          <p:nvPr/>
        </p:nvSpPr>
        <p:spPr>
          <a:xfrm>
            <a:off x="722384" y="3529963"/>
            <a:ext cx="10921405" cy="587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649FEAA-EE2C-38AB-E2C8-59C11336E424}"/>
              </a:ext>
            </a:extLst>
          </p:cNvPr>
          <p:cNvSpPr/>
          <p:nvPr/>
        </p:nvSpPr>
        <p:spPr>
          <a:xfrm>
            <a:off x="902268" y="3644064"/>
            <a:ext cx="3278584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Energy Consumption (Training)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51759665-E8E1-9284-D8FB-6090B0B5EEB5}"/>
              </a:ext>
            </a:extLst>
          </p:cNvPr>
          <p:cNvSpPr/>
          <p:nvPr/>
        </p:nvSpPr>
        <p:spPr>
          <a:xfrm>
            <a:off x="4546572" y="3644064"/>
            <a:ext cx="3149798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Very High</a:t>
            </a:r>
            <a:endParaRPr lang="en-US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D96CF12-9665-6195-5FE0-57444C78D026}"/>
              </a:ext>
            </a:extLst>
          </p:cNvPr>
          <p:cNvSpPr/>
          <p:nvPr/>
        </p:nvSpPr>
        <p:spPr>
          <a:xfrm>
            <a:off x="8062091" y="3644064"/>
            <a:ext cx="3402013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</a:t>
            </a:r>
            <a:endParaRPr lang="en-US" b="1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A05BD11-68D0-3B7E-1920-0552D578AFC0}"/>
              </a:ext>
            </a:extLst>
          </p:cNvPr>
          <p:cNvSpPr/>
          <p:nvPr/>
        </p:nvSpPr>
        <p:spPr>
          <a:xfrm>
            <a:off x="722384" y="4117536"/>
            <a:ext cx="10921405" cy="587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2779DB7E-5D64-204E-EDE2-493B890A482F}"/>
              </a:ext>
            </a:extLst>
          </p:cNvPr>
          <p:cNvSpPr/>
          <p:nvPr/>
        </p:nvSpPr>
        <p:spPr>
          <a:xfrm>
            <a:off x="902268" y="4231637"/>
            <a:ext cx="3278584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Energy Consumption (Inference)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027E96C-8BFE-3080-C710-D65BFE2911F4}"/>
              </a:ext>
            </a:extLst>
          </p:cNvPr>
          <p:cNvSpPr/>
          <p:nvPr/>
        </p:nvSpPr>
        <p:spPr>
          <a:xfrm>
            <a:off x="4546572" y="4231637"/>
            <a:ext cx="3149798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Moderate to High</a:t>
            </a:r>
            <a:endParaRPr lang="en-US" b="1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B874D815-1DA2-BE52-8418-1F347F95D9F1}"/>
              </a:ext>
            </a:extLst>
          </p:cNvPr>
          <p:cNvSpPr/>
          <p:nvPr/>
        </p:nvSpPr>
        <p:spPr>
          <a:xfrm>
            <a:off x="8062091" y="4231637"/>
            <a:ext cx="3402013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</a:t>
            </a:r>
            <a:endParaRPr lang="en-US" b="1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78A8CD36-D184-A6A9-EE00-E09E49AF7480}"/>
              </a:ext>
            </a:extLst>
          </p:cNvPr>
          <p:cNvSpPr/>
          <p:nvPr/>
        </p:nvSpPr>
        <p:spPr>
          <a:xfrm>
            <a:off x="722384" y="4705110"/>
            <a:ext cx="10921405" cy="587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F648A763-DC7F-D327-8816-ECCCBBDEDE7F}"/>
              </a:ext>
            </a:extLst>
          </p:cNvPr>
          <p:cNvSpPr/>
          <p:nvPr/>
        </p:nvSpPr>
        <p:spPr>
          <a:xfrm>
            <a:off x="902268" y="4819211"/>
            <a:ext cx="3278584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Overall Energy Impact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41B0C94-B484-89AB-0672-0933610AF272}"/>
              </a:ext>
            </a:extLst>
          </p:cNvPr>
          <p:cNvSpPr/>
          <p:nvPr/>
        </p:nvSpPr>
        <p:spPr>
          <a:xfrm>
            <a:off x="4546572" y="4819211"/>
            <a:ext cx="3149798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Significantly higher</a:t>
            </a:r>
            <a:endParaRPr lang="en-US" b="1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338271EA-B6CD-679F-1062-FA923CBD5E58}"/>
              </a:ext>
            </a:extLst>
          </p:cNvPr>
          <p:cNvSpPr/>
          <p:nvPr/>
        </p:nvSpPr>
        <p:spPr>
          <a:xfrm>
            <a:off x="8062091" y="4819211"/>
            <a:ext cx="3402013" cy="3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b="1" dirty="0"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Significantly lower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784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DB887-B6D6-342C-E30F-95E8A11B0A6B}"/>
              </a:ext>
            </a:extLst>
          </p:cNvPr>
          <p:cNvSpPr txBox="1"/>
          <p:nvPr/>
        </p:nvSpPr>
        <p:spPr>
          <a:xfrm>
            <a:off x="587828" y="818518"/>
            <a:ext cx="7656173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>
                <a:latin typeface="Aptos" panose="020B0004020202020204" pitchFamily="34" charset="0"/>
              </a:rPr>
              <a:t>The rapid growth of Artificial Intelligence (AI) has revolutionized industries, from healthcare to finance. 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>
                <a:latin typeface="Aptos" panose="020B0004020202020204" pitchFamily="34" charset="0"/>
              </a:rPr>
              <a:t>Training and running AI models—especially deep learning models—demand massive computational power. This leads to a </a:t>
            </a:r>
            <a:r>
              <a:rPr lang="en-US" sz="2400" b="1" dirty="0">
                <a:latin typeface="Aptos" panose="020B0004020202020204" pitchFamily="34" charset="0"/>
              </a:rPr>
              <a:t>significant increase in energy consumption</a:t>
            </a:r>
            <a:r>
              <a:rPr lang="en-US" sz="2400" dirty="0">
                <a:latin typeface="Aptos" panose="020B0004020202020204" pitchFamily="34" charset="0"/>
              </a:rPr>
              <a:t>, raising serious environmental concerns.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Large-scale AI models</a:t>
            </a:r>
            <a:r>
              <a:rPr lang="en-US" sz="2400" dirty="0">
                <a:latin typeface="Aptos" panose="020B0004020202020204" pitchFamily="34" charset="0"/>
              </a:rPr>
              <a:t>, such as GPT or BERT, require thousands of GPUs and weeks of training—consuming more electricity than some small countries.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Data centers powering AI services</a:t>
            </a:r>
            <a:r>
              <a:rPr lang="en-US" sz="2400" dirty="0">
                <a:latin typeface="Aptos" panose="020B0004020202020204" pitchFamily="34" charset="0"/>
              </a:rPr>
              <a:t> are responsible for millions of tons of CO₂ emissions annually.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Inference (real-time use of AI models) at scale also adds to the energy burden due to the need for continuous computation.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B1DA9-45D3-A7A9-92EE-E344BECE5831}"/>
              </a:ext>
            </a:extLst>
          </p:cNvPr>
          <p:cNvSpPr txBox="1"/>
          <p:nvPr/>
        </p:nvSpPr>
        <p:spPr>
          <a:xfrm>
            <a:off x="359228" y="114783"/>
            <a:ext cx="12246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AI's Energy Impact and Its Implications on Global Energy Consumption</a:t>
            </a:r>
          </a:p>
          <a:p>
            <a:endParaRPr lang="en-IN" sz="2800" dirty="0"/>
          </a:p>
        </p:txBody>
      </p:sp>
      <p:pic>
        <p:nvPicPr>
          <p:cNvPr id="3076" name="Picture 4" descr="datacenters #ai #power #renewables #grids | Dr. Daniel V. Fauser">
            <a:extLst>
              <a:ext uri="{FF2B5EF4-FFF2-40B4-BE49-F238E27FC236}">
                <a16:creationId xmlns:a16="http://schemas.microsoft.com/office/drawing/2014/main" id="{F5B806F5-C3AE-2FBC-C979-05808AFEE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"/>
          <a:stretch/>
        </p:blipFill>
        <p:spPr bwMode="auto">
          <a:xfrm>
            <a:off x="8331086" y="737535"/>
            <a:ext cx="3860914" cy="561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880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8BA2D-F525-D85E-1825-45E422C5482E}"/>
              </a:ext>
            </a:extLst>
          </p:cNvPr>
          <p:cNvSpPr txBox="1"/>
          <p:nvPr/>
        </p:nvSpPr>
        <p:spPr>
          <a:xfrm>
            <a:off x="566056" y="687824"/>
            <a:ext cx="810985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>
                <a:latin typeface="Aptos" panose="020B0004020202020204" pitchFamily="34" charset="0"/>
              </a:rPr>
              <a:t>To reduce AI’s environmental footprint, the industry is moving towards </a:t>
            </a:r>
            <a:r>
              <a:rPr lang="en-US" sz="2400" b="1" dirty="0">
                <a:latin typeface="Aptos" panose="020B0004020202020204" pitchFamily="34" charset="0"/>
              </a:rPr>
              <a:t>green and sustainable AI practices</a:t>
            </a:r>
            <a:r>
              <a:rPr lang="en-US" sz="2400" dirty="0">
                <a:latin typeface="Aptos" panose="020B0004020202020204" pitchFamily="34" charset="0"/>
              </a:rPr>
              <a:t>, such as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Designing </a:t>
            </a:r>
            <a:r>
              <a:rPr lang="en-US" sz="2400" b="1" dirty="0">
                <a:latin typeface="Aptos" panose="020B0004020202020204" pitchFamily="34" charset="0"/>
              </a:rPr>
              <a:t>energy-efficient architectures</a:t>
            </a:r>
            <a:r>
              <a:rPr lang="en-US" sz="2400" dirty="0">
                <a:latin typeface="Aptos" panose="020B0004020202020204" pitchFamily="34" charset="0"/>
              </a:rPr>
              <a:t> (e.g., quantized models, pruning).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Using </a:t>
            </a:r>
            <a:r>
              <a:rPr lang="en-US" sz="2400" b="1" dirty="0">
                <a:latin typeface="Aptos" panose="020B0004020202020204" pitchFamily="34" charset="0"/>
              </a:rPr>
              <a:t>renewable energy sources</a:t>
            </a:r>
            <a:r>
              <a:rPr lang="en-US" sz="2400" dirty="0">
                <a:latin typeface="Aptos" panose="020B0004020202020204" pitchFamily="34" charset="0"/>
              </a:rPr>
              <a:t> to power data centers.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Implementing </a:t>
            </a:r>
            <a:r>
              <a:rPr lang="en-US" sz="2400" b="1" dirty="0">
                <a:latin typeface="Aptos" panose="020B0004020202020204" pitchFamily="34" charset="0"/>
              </a:rPr>
              <a:t>model optimization techniques</a:t>
            </a:r>
            <a:r>
              <a:rPr lang="en-US" sz="2400" dirty="0">
                <a:latin typeface="Aptos" panose="020B0004020202020204" pitchFamily="34" charset="0"/>
              </a:rPr>
              <a:t> to reduce training time and computation.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Encouraging </a:t>
            </a:r>
            <a:r>
              <a:rPr lang="en-US" sz="2400" b="1" dirty="0">
                <a:latin typeface="Aptos" panose="020B0004020202020204" pitchFamily="34" charset="0"/>
              </a:rPr>
              <a:t>energy transparency</a:t>
            </a:r>
            <a:r>
              <a:rPr lang="en-US" sz="2400" dirty="0">
                <a:latin typeface="Aptos" panose="020B0004020202020204" pitchFamily="34" charset="0"/>
              </a:rPr>
              <a:t> through tools that measure and report model energy usage.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Sustainable AI isn't just an ethical imperative—it’s a technical challenge and opportunity to design </a:t>
            </a:r>
            <a:r>
              <a:rPr lang="en-US" sz="2400" b="1" dirty="0">
                <a:latin typeface="Aptos" panose="020B0004020202020204" pitchFamily="34" charset="0"/>
              </a:rPr>
              <a:t>intelligent systems that are both powerful and planet-friendly</a:t>
            </a:r>
            <a:r>
              <a:rPr lang="en-US" sz="2400" dirty="0">
                <a:latin typeface="Aptos" panose="020B0004020202020204" pitchFamily="34" charset="0"/>
              </a:rPr>
              <a:t>.</a:t>
            </a: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5B009-9F38-9E1D-2945-C0CA143D0571}"/>
              </a:ext>
            </a:extLst>
          </p:cNvPr>
          <p:cNvSpPr txBox="1"/>
          <p:nvPr/>
        </p:nvSpPr>
        <p:spPr>
          <a:xfrm>
            <a:off x="566057" y="-7090"/>
            <a:ext cx="5301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Sustainable AI Development</a:t>
            </a:r>
          </a:p>
          <a:p>
            <a:endParaRPr lang="en-IN" sz="2800" dirty="0"/>
          </a:p>
        </p:txBody>
      </p:sp>
      <p:pic>
        <p:nvPicPr>
          <p:cNvPr id="2050" name="Picture 2" descr="🌿 Sustainable AI: Building a Future Where Intelligence Meets Responsibility">
            <a:extLst>
              <a:ext uri="{FF2B5EF4-FFF2-40B4-BE49-F238E27FC236}">
                <a16:creationId xmlns:a16="http://schemas.microsoft.com/office/drawing/2014/main" id="{1874FA01-44DD-66D0-7340-6CE7BFEA0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7" r="24464"/>
          <a:stretch/>
        </p:blipFill>
        <p:spPr bwMode="auto">
          <a:xfrm>
            <a:off x="8774900" y="1008573"/>
            <a:ext cx="3417100" cy="474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9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37497-D7B1-546B-84AE-E579579A5783}"/>
              </a:ext>
            </a:extLst>
          </p:cNvPr>
          <p:cNvSpPr txBox="1"/>
          <p:nvPr/>
        </p:nvSpPr>
        <p:spPr>
          <a:xfrm>
            <a:off x="509660" y="273564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6</a:t>
            </a:r>
            <a:r>
              <a:rPr lang="en-IN" sz="3200" b="1" i="1" dirty="0"/>
              <a:t>.Reducing Energy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C83A-85D7-6BFD-C1F5-BAD5A04DCE0F}"/>
              </a:ext>
            </a:extLst>
          </p:cNvPr>
          <p:cNvSpPr txBox="1"/>
          <p:nvPr/>
        </p:nvSpPr>
        <p:spPr>
          <a:xfrm>
            <a:off x="604680" y="1197880"/>
            <a:ext cx="77228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“As our reliance on digital infrastructure grows, so does the demand for power.” 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latin typeface="Aptos" panose="020B0004020202020204" pitchFamily="34" charset="0"/>
              </a:rPr>
              <a:t>Green Pulse</a:t>
            </a:r>
            <a:r>
              <a:rPr lang="en-US" sz="2400" dirty="0">
                <a:latin typeface="Aptos" panose="020B0004020202020204" pitchFamily="34" charset="0"/>
              </a:rPr>
              <a:t> addresses this challenge by providing real-time insights, intelligent controls, and actionable strategies to optimize energy usage across PCs and mobile devices.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Through this project, we aim not only to enhance system efficiency but also to contribute meaningfully to a greener, more responsible digital future.</a:t>
            </a:r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3076" name="Picture 4" descr="2,100+ Reduce Energy Consumption Stock Illustrations, Royalty-Free Vector  Graphics &amp; Clip Art - iStock | Energy management, Sustainability, Save  energy">
            <a:extLst>
              <a:ext uri="{FF2B5EF4-FFF2-40B4-BE49-F238E27FC236}">
                <a16:creationId xmlns:a16="http://schemas.microsoft.com/office/drawing/2014/main" id="{4F0E348E-7621-8204-3BFC-47494F6F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95" y="1197880"/>
            <a:ext cx="4111005" cy="381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32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D8D5C-752D-DE3F-004F-B729EF354926}"/>
              </a:ext>
            </a:extLst>
          </p:cNvPr>
          <p:cNvSpPr txBox="1"/>
          <p:nvPr/>
        </p:nvSpPr>
        <p:spPr>
          <a:xfrm>
            <a:off x="493574" y="183446"/>
            <a:ext cx="11397343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Why do we need to reduce energy consumption in PCs or Mobiles ?</a:t>
            </a:r>
          </a:p>
          <a:p>
            <a:endParaRPr lang="en-US" sz="2800" b="1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Lower Electricity Costs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Reducing energy use directly decreases power bills for individuals, businesses, and institutions.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Minimize Environmental Impact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Less energy consumption means fewer carbon emissions, contributing to climate change mitigation.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Increase Hardware Lifespan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Efficient energy usage reduces heat and wear on components, extending the life of devices.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Improve Battery Performance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On laptops and portable devices, lower energy use leads to longer battery life and reduced charging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61101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8D1E6-4FD7-7126-4BD7-246A375DC105}"/>
              </a:ext>
            </a:extLst>
          </p:cNvPr>
          <p:cNvSpPr txBox="1"/>
          <p:nvPr/>
        </p:nvSpPr>
        <p:spPr>
          <a:xfrm>
            <a:off x="455589" y="274546"/>
            <a:ext cx="11280822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Enhance System Performance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Energy-efficient systems tend to run cooler and more reliably, avoiding performance throttling due to overheating.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Reduce Peak Load on Power Grids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Efficient usage helps avoid overloading power infrastructure, especially in offices or data centers.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To Encourage Sustainable Technology Practices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Promotes responsible usage of computing resources                                                         and aligns with corporate and institutional                                                                                   sustainability goals.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Support Global Energy Conservation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With billions of PCs in use globally, small individual                                                               savings can lead to significant collective impact.</a:t>
            </a:r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4098" name="Picture 2" descr="Energy saving tips for your computer - Recompute">
            <a:extLst>
              <a:ext uri="{FF2B5EF4-FFF2-40B4-BE49-F238E27FC236}">
                <a16:creationId xmlns:a16="http://schemas.microsoft.com/office/drawing/2014/main" id="{06C445E9-524E-ABE2-25F2-C8A56C8E8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1" t="9115" r="23943" b="21666"/>
          <a:stretch/>
        </p:blipFill>
        <p:spPr bwMode="auto">
          <a:xfrm>
            <a:off x="7913912" y="2710543"/>
            <a:ext cx="4060371" cy="35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5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4DAE58-EBD0-B647-5EAE-7DF435B78955}"/>
              </a:ext>
            </a:extLst>
          </p:cNvPr>
          <p:cNvSpPr txBox="1"/>
          <p:nvPr/>
        </p:nvSpPr>
        <p:spPr>
          <a:xfrm>
            <a:off x="211667" y="233258"/>
            <a:ext cx="7130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Aptos" panose="020B0004020202020204" pitchFamily="34" charset="0"/>
              </a:rPr>
              <a:t>Ways to Reduce Energy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2E14F-E744-F520-B485-9A610FB0754B}"/>
              </a:ext>
            </a:extLst>
          </p:cNvPr>
          <p:cNvSpPr txBox="1"/>
          <p:nvPr/>
        </p:nvSpPr>
        <p:spPr>
          <a:xfrm>
            <a:off x="385838" y="1171655"/>
            <a:ext cx="45661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sz="2400" b="1" dirty="0">
                <a:latin typeface="Aptos" panose="020B0004020202020204" pitchFamily="34" charset="0"/>
              </a:rPr>
              <a:t>For PCs (Desktops &amp; Laptops):</a:t>
            </a:r>
          </a:p>
          <a:p>
            <a:pPr>
              <a:buNone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" panose="020B0004020202020204" pitchFamily="34" charset="0"/>
              </a:rPr>
              <a:t>Enable Power Saving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" panose="020B0004020202020204" pitchFamily="34" charset="0"/>
              </a:rPr>
              <a:t>Use Efficient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" panose="020B0004020202020204" pitchFamily="34" charset="0"/>
              </a:rPr>
              <a:t>Optimize Software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" panose="020B0004020202020204" pitchFamily="34" charset="0"/>
              </a:rPr>
              <a:t>Unplug Peripherals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" panose="020B0004020202020204" pitchFamily="34" charset="0"/>
              </a:rPr>
              <a:t>Update Drivers &amp;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IN" sz="2400" b="1" dirty="0">
              <a:latin typeface="Aptos" panose="020B00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964F2-9233-3A18-CD9C-864E3470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9"/>
          <a:stretch/>
        </p:blipFill>
        <p:spPr>
          <a:xfrm>
            <a:off x="4995547" y="1073808"/>
            <a:ext cx="7196453" cy="52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9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49BB5F8-566F-5314-ED96-7903E790A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27" y="45914"/>
            <a:ext cx="3607024" cy="5015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305C0-19C1-4361-4DFF-5FA6C7E59D76}"/>
              </a:ext>
            </a:extLst>
          </p:cNvPr>
          <p:cNvSpPr txBox="1"/>
          <p:nvPr/>
        </p:nvSpPr>
        <p:spPr>
          <a:xfrm>
            <a:off x="67186" y="160867"/>
            <a:ext cx="735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Example - </a:t>
            </a:r>
            <a:r>
              <a:rPr lang="en-US" sz="2800" dirty="0">
                <a:latin typeface="Aptos" panose="020B0004020202020204" pitchFamily="34" charset="0"/>
              </a:rPr>
              <a:t>Reducing Brightness to Save Energy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62EA3-89DE-A574-3D64-B90D127DBE0A}"/>
              </a:ext>
            </a:extLst>
          </p:cNvPr>
          <p:cNvSpPr txBox="1"/>
          <p:nvPr/>
        </p:nvSpPr>
        <p:spPr>
          <a:xfrm>
            <a:off x="292775" y="696473"/>
            <a:ext cx="78250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Aptos" panose="020B0004020202020204" pitchFamily="34" charset="0"/>
              </a:rPr>
              <a:t>Energy Consumption Reduced</a:t>
            </a:r>
            <a:endParaRPr lang="en-US" sz="2000" dirty="0">
              <a:latin typeface="Aptos" panose="020B00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</a:rPr>
              <a:t>Brightness reduction to 30% resulted in energy usage dropping from </a:t>
            </a:r>
            <a:r>
              <a:rPr lang="en-US" sz="2000" b="1" dirty="0">
                <a:latin typeface="Aptos" panose="020B0004020202020204" pitchFamily="34" charset="0"/>
              </a:rPr>
              <a:t>112 Joules to 101 Joules</a:t>
            </a:r>
            <a:r>
              <a:rPr lang="en-US" sz="2000" dirty="0">
                <a:latin typeface="Aptos" panose="020B0004020202020204" pitchFamily="34" charset="0"/>
              </a:rPr>
              <a:t>, saving </a:t>
            </a:r>
            <a:r>
              <a:rPr lang="en-US" sz="2000" b="1" dirty="0">
                <a:latin typeface="Aptos" panose="020B0004020202020204" pitchFamily="34" charset="0"/>
              </a:rPr>
              <a:t>11 Joules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Aptos" panose="020B0004020202020204" pitchFamily="34" charset="0"/>
              </a:rPr>
              <a:t>Immediate and Measurable Impact</a:t>
            </a:r>
            <a:endParaRPr lang="en-US" sz="2000" dirty="0">
              <a:latin typeface="Aptos" panose="020B00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</a:rPr>
              <a:t>The change is reflected clearly through the visual comparison in the bar graph, showing a significant drop in power usage.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Aptos" panose="020B0004020202020204" pitchFamily="34" charset="0"/>
              </a:rPr>
              <a:t>Minimal Action, Notable Effect</a:t>
            </a:r>
            <a:endParaRPr lang="en-US" sz="2000" dirty="0">
              <a:latin typeface="Aptos" panose="020B00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</a:rPr>
              <a:t>A single user action (reducing brightness) yields measurable energy savings without affecting core system performance.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Aptos" panose="020B0004020202020204" pitchFamily="34" charset="0"/>
              </a:rPr>
              <a:t>Simple Yet Effective Practice</a:t>
            </a:r>
            <a:endParaRPr lang="en-US" sz="2000" dirty="0">
              <a:latin typeface="Aptos" panose="020B00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</a:rPr>
              <a:t>This technique requires no additional software or hardware changes, making it one of the easiest energy-saving strategies.</a:t>
            </a:r>
          </a:p>
          <a:p>
            <a:endParaRPr lang="en-IN" sz="2000" dirty="0"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5142C-B1D0-2BFF-3604-AC366F044189}"/>
              </a:ext>
            </a:extLst>
          </p:cNvPr>
          <p:cNvSpPr txBox="1"/>
          <p:nvPr/>
        </p:nvSpPr>
        <p:spPr>
          <a:xfrm>
            <a:off x="292775" y="5776806"/>
            <a:ext cx="1160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Reducing display brightness is a small step with a large environmental benefit when applied widely.</a:t>
            </a:r>
          </a:p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A4361-B952-AD32-4564-6307CD1ED53A}"/>
              </a:ext>
            </a:extLst>
          </p:cNvPr>
          <p:cNvSpPr txBox="1"/>
          <p:nvPr/>
        </p:nvSpPr>
        <p:spPr>
          <a:xfrm>
            <a:off x="292775" y="5061857"/>
            <a:ext cx="118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In environments like schools, offices, or labs, applying brightness reduction across multiple systems can lead to substantial cumulative savings.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506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99842-2F03-336F-5E8C-9F93A11C316E}"/>
              </a:ext>
            </a:extLst>
          </p:cNvPr>
          <p:cNvSpPr txBox="1"/>
          <p:nvPr/>
        </p:nvSpPr>
        <p:spPr>
          <a:xfrm>
            <a:off x="359227" y="153960"/>
            <a:ext cx="8643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Impact of Multiple Energy Reduction Techniques on PC Power Usage</a:t>
            </a:r>
            <a:endParaRPr lang="en-IN" sz="2400" b="1" dirty="0">
              <a:latin typeface="Aptos" panose="020B00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DFBC9F-341B-53F4-81A7-3126FAB3B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" y="1037825"/>
            <a:ext cx="827314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Applying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combination of energy-saving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leads to significantly higher energy savings than using a single method.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Airplane Mode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disables network components like Wi-Fi and Bluetooth, reducing background communication and idle energy drain.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Dark Mode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reduces energy consumption, especially on OLED and LED screens, by limiting bright pixel usage.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Reducing Brightness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remains a consistently effective method to lower display power use.</a:t>
            </a:r>
            <a:endParaRPr lang="en-US" altLang="en-US" sz="2000" dirty="0">
              <a:latin typeface="Aptos" panose="020B000402020202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ptos" panose="020B0004020202020204" pitchFamily="34" charset="0"/>
              </a:rPr>
              <a:t>Locking the screen</a:t>
            </a:r>
            <a:r>
              <a:rPr lang="en-US" sz="2000" dirty="0">
                <a:latin typeface="Aptos" panose="020B0004020202020204" pitchFamily="34" charset="0"/>
              </a:rPr>
              <a:t> when away reduces CPU and GPU activity, pauses background tasks, and dims or turns off the display sooner, resulting in </a:t>
            </a:r>
            <a:r>
              <a:rPr lang="en-US" sz="2000" b="1" dirty="0">
                <a:latin typeface="Aptos" panose="020B0004020202020204" pitchFamily="34" charset="0"/>
              </a:rPr>
              <a:t>further energy savings during idle time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These changes can be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implemented instantly without any external tools or hardware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If scaled across multiple systems in labs or offices, these small savings can contribute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substantial overall energy conservation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E4A0E-D38D-A9B4-1923-D1FC3DF2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371" y="718018"/>
            <a:ext cx="3559629" cy="55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D5BC5-BB1B-A2C3-5A5A-3518C0B4E619}"/>
              </a:ext>
            </a:extLst>
          </p:cNvPr>
          <p:cNvSpPr txBox="1"/>
          <p:nvPr/>
        </p:nvSpPr>
        <p:spPr>
          <a:xfrm>
            <a:off x="625928" y="283027"/>
            <a:ext cx="10940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"Now, let us walk you through the main sections of our Green Pulse system, each designed to handle a specific aspect of energy monitoring and control."</a:t>
            </a:r>
            <a:endParaRPr lang="en-IN" sz="2000" b="1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A39E0-7437-1E81-8786-173E475477CA}"/>
              </a:ext>
            </a:extLst>
          </p:cNvPr>
          <p:cNvSpPr txBox="1"/>
          <p:nvPr/>
        </p:nvSpPr>
        <p:spPr>
          <a:xfrm>
            <a:off x="625928" y="822919"/>
            <a:ext cx="1104355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2400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2400" dirty="0">
                <a:latin typeface="Aptos" panose="020B0004020202020204" pitchFamily="34" charset="0"/>
              </a:rPr>
              <a:t>1</a:t>
            </a:r>
            <a:r>
              <a:rPr lang="en-US" sz="2400" b="1" dirty="0">
                <a:latin typeface="Aptos" panose="020B0004020202020204" pitchFamily="34" charset="0"/>
              </a:rPr>
              <a:t>. </a:t>
            </a:r>
            <a:r>
              <a:rPr lang="en-US" sz="2800" b="1" i="1" dirty="0"/>
              <a:t>DASHBOARD</a:t>
            </a:r>
          </a:p>
          <a:p>
            <a:pPr>
              <a:buNone/>
            </a:pPr>
            <a:endParaRPr lang="en-US" sz="2400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2400" dirty="0">
                <a:latin typeface="Aptos" panose="020B0004020202020204" pitchFamily="34" charset="0"/>
              </a:rPr>
              <a:t>The </a:t>
            </a:r>
            <a:r>
              <a:rPr lang="en-US" sz="2400" b="1" dirty="0">
                <a:latin typeface="Aptos" panose="020B0004020202020204" pitchFamily="34" charset="0"/>
              </a:rPr>
              <a:t>Dashboard</a:t>
            </a:r>
            <a:r>
              <a:rPr lang="en-US" sz="2400" dirty="0">
                <a:latin typeface="Aptos" panose="020B0004020202020204" pitchFamily="34" charset="0"/>
              </a:rPr>
              <a:t> serves as the core interface of the Green Pulse system, offering real-time insights into system performance and energy usage. It includes: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Memory usage</a:t>
            </a:r>
            <a:r>
              <a:rPr lang="en-US" sz="2400" dirty="0">
                <a:latin typeface="Aptos" panose="020B0004020202020204" pitchFamily="34" charset="0"/>
              </a:rPr>
              <a:t>, </a:t>
            </a:r>
            <a:r>
              <a:rPr lang="en-US" sz="2400" b="1" dirty="0">
                <a:latin typeface="Aptos" panose="020B0004020202020204" pitchFamily="34" charset="0"/>
              </a:rPr>
              <a:t>RAM utilization</a:t>
            </a:r>
            <a:r>
              <a:rPr lang="en-US" sz="2400" dirty="0">
                <a:latin typeface="Aptos" panose="020B0004020202020204" pitchFamily="34" charset="0"/>
              </a:rPr>
              <a:t>, and </a:t>
            </a:r>
            <a:r>
              <a:rPr lang="en-US" sz="2400" b="1" dirty="0">
                <a:latin typeface="Aptos" panose="020B0004020202020204" pitchFamily="34" charset="0"/>
              </a:rPr>
              <a:t>Battery status</a:t>
            </a:r>
            <a:r>
              <a:rPr lang="en-US" sz="2400" dirty="0">
                <a:latin typeface="Aptos" panose="020B0004020202020204" pitchFamily="34" charset="0"/>
              </a:rPr>
              <a:t> in live view.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Energy Consumption</a:t>
            </a:r>
            <a:r>
              <a:rPr lang="en-US" sz="2400" dirty="0">
                <a:latin typeface="Aptos" panose="020B0004020202020204" pitchFamily="34" charset="0"/>
              </a:rPr>
              <a:t>, calculated using a refined formula that considers both CPU and Memory usage: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This provides a more accurate reflection of real system energy behavior.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A </a:t>
            </a:r>
            <a:r>
              <a:rPr lang="en-US" sz="2400" b="1" dirty="0">
                <a:latin typeface="Aptos" panose="020B0004020202020204" pitchFamily="34" charset="0"/>
              </a:rPr>
              <a:t>real-time line graph</a:t>
            </a:r>
            <a:r>
              <a:rPr lang="en-US" sz="2400" dirty="0">
                <a:latin typeface="Aptos" panose="020B0004020202020204" pitchFamily="34" charset="0"/>
              </a:rPr>
              <a:t> of </a:t>
            </a:r>
            <a:r>
              <a:rPr lang="en-US" sz="2400" b="1" dirty="0">
                <a:latin typeface="Aptos" panose="020B0004020202020204" pitchFamily="34" charset="0"/>
              </a:rPr>
              <a:t>Energy vs. Time</a:t>
            </a:r>
            <a:r>
              <a:rPr lang="en-US" sz="2400" dirty="0">
                <a:latin typeface="Aptos" panose="020B0004020202020204" pitchFamily="34" charset="0"/>
              </a:rPr>
              <a:t> shows how consumption evolves during operation, helping users identify and respond to high-energy events.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FAA84-A978-3899-5637-2E2C64C9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9" y="3869907"/>
            <a:ext cx="96120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3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B4A46-F6EC-DBA2-D296-3484213151C4}"/>
              </a:ext>
            </a:extLst>
          </p:cNvPr>
          <p:cNvSpPr txBox="1"/>
          <p:nvPr/>
        </p:nvSpPr>
        <p:spPr>
          <a:xfrm>
            <a:off x="566056" y="197346"/>
            <a:ext cx="11397343" cy="599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Aptos" panose="020B0004020202020204" pitchFamily="34" charset="0"/>
              </a:rPr>
              <a:t>Ways to Reduce Energy Consumption for AI Systems (Servers, Training Models):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Model Optimization: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Use </a:t>
            </a:r>
            <a:r>
              <a:rPr lang="en-IN" sz="2200" b="1" dirty="0"/>
              <a:t>model pruning</a:t>
            </a:r>
            <a:r>
              <a:rPr lang="en-IN" sz="2200" dirty="0"/>
              <a:t>, </a:t>
            </a:r>
            <a:r>
              <a:rPr lang="en-IN" sz="2200" b="1" dirty="0"/>
              <a:t>quantization </a:t>
            </a:r>
            <a:r>
              <a:rPr lang="en-IN" sz="2200" dirty="0"/>
              <a:t>to reduce size and inference cost.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Efficient Architectures: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Favor energy-efficient models like </a:t>
            </a:r>
            <a:r>
              <a:rPr lang="en-IN" sz="2200" dirty="0" err="1"/>
              <a:t>MobileNet</a:t>
            </a:r>
            <a:r>
              <a:rPr lang="en-IN" sz="2200" dirty="0"/>
              <a:t>, </a:t>
            </a:r>
            <a:r>
              <a:rPr lang="en-IN" sz="2200" dirty="0" err="1"/>
              <a:t>EfficientNet</a:t>
            </a:r>
            <a:r>
              <a:rPr lang="en-IN" sz="2200" dirty="0"/>
              <a:t>, or </a:t>
            </a:r>
            <a:r>
              <a:rPr lang="en-IN" sz="2200" dirty="0" err="1"/>
              <a:t>TinyML</a:t>
            </a:r>
            <a:r>
              <a:rPr lang="en-IN" sz="2200" dirty="0"/>
              <a:t> for edge applications.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Batch Inference: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Process data in batches to maximize hardware utilization and reduce idle times.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Use Green Data </a:t>
            </a:r>
            <a:r>
              <a:rPr lang="en-IN" sz="2200" b="1" dirty="0" err="1"/>
              <a:t>Centers</a:t>
            </a:r>
            <a:r>
              <a:rPr lang="en-IN" sz="2200" b="1" dirty="0"/>
              <a:t>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Run models on providers using renewable energy (e.g., Google </a:t>
            </a:r>
            <a:r>
              <a:rPr lang="en-IN" sz="2200" dirty="0" err="1"/>
              <a:t>Cloud,Azure</a:t>
            </a:r>
            <a:r>
              <a:rPr lang="en-IN" sz="2200" dirty="0"/>
              <a:t> green zones).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Train with Purpose: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Avoid overtraining or unnecessary hyperparameter tuning.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2200" b="1" dirty="0"/>
              <a:t>Leverage Edge AI:</a:t>
            </a:r>
            <a:endParaRPr lang="en-IN" sz="2200" dirty="0"/>
          </a:p>
          <a:p>
            <a:pPr lvl="1">
              <a:spcAft>
                <a:spcPts val="500"/>
              </a:spcAft>
            </a:pPr>
            <a:r>
              <a:rPr lang="en-IN" sz="2200" dirty="0"/>
              <a:t>Deploy inference on edge devices where possible to avoid energy-intensive cloud operations.</a:t>
            </a:r>
          </a:p>
        </p:txBody>
      </p:sp>
    </p:spTree>
    <p:extLst>
      <p:ext uri="{BB962C8B-B14F-4D97-AF65-F5344CB8AC3E}">
        <p14:creationId xmlns:p14="http://schemas.microsoft.com/office/powerpoint/2010/main" val="877812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B7D71-BD56-D1BB-68CA-CCC18C94660E}"/>
              </a:ext>
            </a:extLst>
          </p:cNvPr>
          <p:cNvSpPr txBox="1"/>
          <p:nvPr/>
        </p:nvSpPr>
        <p:spPr>
          <a:xfrm>
            <a:off x="586587" y="182440"/>
            <a:ext cx="273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ptos" panose="020B0004020202020204" pitchFamily="34" charset="0"/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ED3A1-0874-A785-8797-EF7A658B12E8}"/>
              </a:ext>
            </a:extLst>
          </p:cNvPr>
          <p:cNvSpPr txBox="1"/>
          <p:nvPr/>
        </p:nvSpPr>
        <p:spPr>
          <a:xfrm rot="10800000" flipV="1">
            <a:off x="496194" y="974482"/>
            <a:ext cx="11619605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Platform Dependence</a:t>
            </a:r>
            <a:r>
              <a:rPr lang="en-US" sz="2400" dirty="0"/>
              <a:t>: Currently limited to Windows and may rely on system-specific tools (e.g., PowerShell, ADB).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Hardware Dependency</a:t>
            </a:r>
            <a:r>
              <a:rPr lang="en-US" sz="2400" dirty="0"/>
              <a:t>: Accuracy in energy measurement may vary depending on the availability of onboard sensors.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No Deep App-level Analysis:</a:t>
            </a:r>
            <a:r>
              <a:rPr lang="en-US" sz="2400" dirty="0"/>
              <a:t> Does not analyze specific app behavior or code inefficiencies contributing to high energy usage.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Manual Execution of Scripts</a:t>
            </a:r>
            <a:r>
              <a:rPr lang="en-US" sz="2400" dirty="0"/>
              <a:t>: Requires user input for activating certain energy-saving options or running models.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Limited Real-time Capabilities</a:t>
            </a:r>
            <a:r>
              <a:rPr lang="en-US" sz="2400" dirty="0"/>
              <a:t>: Graphs and analysis are typically available only post-execution, not continuously live.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Security Concerns</a:t>
            </a:r>
            <a:r>
              <a:rPr lang="en-US" sz="2400" dirty="0"/>
              <a:t>: Running scripts (PowerShell, Python) can pose risks if not securely sandboxed or validated.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594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16AA9-8D9B-767C-BF88-B24B5613B51C}"/>
              </a:ext>
            </a:extLst>
          </p:cNvPr>
          <p:cNvSpPr txBox="1"/>
          <p:nvPr/>
        </p:nvSpPr>
        <p:spPr>
          <a:xfrm>
            <a:off x="568249" y="243068"/>
            <a:ext cx="344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ptos" panose="020B0004020202020204" pitchFamily="34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0ADB8-A853-8649-B2E8-5334C9BA1DCD}"/>
              </a:ext>
            </a:extLst>
          </p:cNvPr>
          <p:cNvSpPr txBox="1"/>
          <p:nvPr/>
        </p:nvSpPr>
        <p:spPr>
          <a:xfrm>
            <a:off x="434824" y="942034"/>
            <a:ext cx="115830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Cross-platform Expansion</a:t>
            </a:r>
            <a:r>
              <a:rPr lang="en-IN" sz="2400" dirty="0"/>
              <a:t>: Extend support to macOS, Linux, and Android/iOS devices for comprehensive energy monitoring.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AI-based Recommendations</a:t>
            </a:r>
            <a:r>
              <a:rPr lang="en-IN" sz="2400" dirty="0"/>
              <a:t>: Use machine learning to suggest optimal energy-saving strategies based on user </a:t>
            </a:r>
            <a:r>
              <a:rPr lang="en-IN" sz="2400" dirty="0" err="1"/>
              <a:t>behavior</a:t>
            </a:r>
            <a:r>
              <a:rPr lang="en-IN" sz="2400" dirty="0"/>
              <a:t> and workload patterns.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Smart Scheduling</a:t>
            </a:r>
            <a:r>
              <a:rPr lang="en-IN" sz="2400" dirty="0"/>
              <a:t>: Automate energy-saving modes (e.g., hibernate, brightness reduction) based on time of day or idle activity.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IoT Integration</a:t>
            </a:r>
            <a:r>
              <a:rPr lang="en-IN" sz="2400" dirty="0"/>
              <a:t>: Connect with smart home/office devices to regulate power consumption at a broader level.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Cloud Monitoring Dashboard</a:t>
            </a:r>
            <a:r>
              <a:rPr lang="en-IN" sz="2400" dirty="0"/>
              <a:t>: Provide remote access to system stats, energy trends, and control features via a web/cloud interface.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Real-time Alerts</a:t>
            </a:r>
            <a:r>
              <a:rPr lang="en-IN" sz="2400" dirty="0"/>
              <a:t>: Notify users instantly when energy thresholds are crossed, or performance degrades due to high resource usage.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Organization-wide Deployment</a:t>
            </a:r>
            <a:r>
              <a:rPr lang="en-IN" sz="2400" dirty="0"/>
              <a:t>: Scale the solution for enterprise environments to monitor and control energy across multiple systems.</a:t>
            </a:r>
          </a:p>
        </p:txBody>
      </p:sp>
    </p:spTree>
    <p:extLst>
      <p:ext uri="{BB962C8B-B14F-4D97-AF65-F5344CB8AC3E}">
        <p14:creationId xmlns:p14="http://schemas.microsoft.com/office/powerpoint/2010/main" val="904646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DE14E-B559-D6C9-1695-B7B7A7829623}"/>
              </a:ext>
            </a:extLst>
          </p:cNvPr>
          <p:cNvSpPr txBox="1"/>
          <p:nvPr/>
        </p:nvSpPr>
        <p:spPr>
          <a:xfrm>
            <a:off x="663303" y="115272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i="1" dirty="0">
                <a:latin typeface="Aptos" panose="020B0004020202020204" pitchFamily="34" charset="0"/>
              </a:rPr>
              <a:t>Conclusion</a:t>
            </a:r>
            <a:endParaRPr lang="en-IN" sz="2000" b="1" i="1" dirty="0">
              <a:latin typeface="Aptos" panose="020B00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64026D-0B77-4BFA-6290-F6EFF1823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03" y="700047"/>
            <a:ext cx="1013532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Comprehensive Monitoring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Green Pulse offers a web-based solution that tracks energy consumption in real-time across PCs and mobile devices.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Energy &amp; Emission Insights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The system provides actionable analytics on energy usage, AI model optimization, and CO₂ emission reduction.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Integrated Backend Technologies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Utilizes Python for AI model energy tracking and PowerShell for executing energy-saving actions.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User-Friendly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Simplifies complex data into accessible visuals, enabling users to monitor apps, services, and environmental impact easily.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Sustainable Impact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Supports individuals and organizations in reducing their carbon footprint and promoting environmental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34EE2-242C-3CAA-33B0-72CB582F11DA}"/>
              </a:ext>
            </a:extLst>
          </p:cNvPr>
          <p:cNvSpPr txBox="1"/>
          <p:nvPr/>
        </p:nvSpPr>
        <p:spPr>
          <a:xfrm>
            <a:off x="793931" y="5326956"/>
            <a:ext cx="11866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Access all the files through this link :- </a:t>
            </a:r>
          </a:p>
          <a:p>
            <a:r>
              <a:rPr lang="en-US" sz="2000" b="1" dirty="0">
                <a:hlinkClick r:id="rId2"/>
              </a:rPr>
              <a:t>https://drive.google.com/drive/folders/1dRdhdWZ_DI2WLn Sqxf2OE-zJvmJvYLE7?usp=sharing </a:t>
            </a:r>
            <a:r>
              <a:rPr lang="en-US" sz="2000" b="1" dirty="0"/>
              <a:t>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761629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CFAA0-80F4-871A-3C48-CE51C3788CF4}"/>
              </a:ext>
            </a:extLst>
          </p:cNvPr>
          <p:cNvSpPr txBox="1"/>
          <p:nvPr/>
        </p:nvSpPr>
        <p:spPr>
          <a:xfrm>
            <a:off x="429260" y="68411"/>
            <a:ext cx="11620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Aptos" panose="020B0004020202020204" pitchFamily="34" charset="0"/>
              </a:rPr>
              <a:t>References </a:t>
            </a:r>
          </a:p>
          <a:p>
            <a:endParaRPr lang="en-IN" sz="2800" b="1" i="1" dirty="0">
              <a:latin typeface="Aptos" panose="020B0004020202020204" pitchFamily="34" charset="0"/>
            </a:endParaRPr>
          </a:p>
          <a:p>
            <a:endParaRPr lang="en-IN" sz="2800" b="1" i="1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57A6D-51EE-EBCB-CF69-A0CAEEC88751}"/>
              </a:ext>
            </a:extLst>
          </p:cNvPr>
          <p:cNvSpPr txBox="1"/>
          <p:nvPr/>
        </p:nvSpPr>
        <p:spPr>
          <a:xfrm>
            <a:off x="429260" y="661196"/>
            <a:ext cx="1080008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2"/>
              </a:rPr>
              <a:t>https://www.instructables.com/Real-time-Web-Based-Household-Power-Usage-Monitor/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3"/>
              </a:rPr>
              <a:t>https://medium.com/swlh/electricity-usage-dashboard-7b0b31f866d1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4"/>
              </a:rPr>
              <a:t>https://huggingface.github.io/AIEnergyScore/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5"/>
              </a:rPr>
              <a:t>https://arxiv.org/abs/2103.16435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6"/>
              </a:rPr>
              <a:t>https://www.carbonfootprint.com/calculator.asp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7"/>
              </a:rPr>
              <a:t>https://davidsuzuki.org/living-green/how-to-reduce-your-digital-carbon-footprint/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8"/>
              </a:rPr>
              <a:t>https://github.com/Protik49/12-Open-Source-Tools-for-Monitoring-Software-Energy-Consumption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9"/>
              </a:rPr>
              <a:t>https://www.iea.org/reports/data-centres-and-data-transmission-networks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10"/>
              </a:rPr>
              <a:t>https://ccaf.io/cbeci/inde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11"/>
              </a:rPr>
              <a:t>https://sustainability.google/reports/environmental-report-2022/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12"/>
              </a:rPr>
              <a:t>https://ethereum.org/en/upgrades/merge/</a:t>
            </a:r>
            <a:endParaRPr lang="en-US" sz="2000" dirty="0"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ptos" panose="020B0004020202020204" pitchFamily="34" charset="0"/>
              </a:rPr>
              <a:t>Strubell</a:t>
            </a:r>
            <a:r>
              <a:rPr lang="en-US" sz="2000" dirty="0">
                <a:latin typeface="Aptos" panose="020B0004020202020204" pitchFamily="34" charset="0"/>
              </a:rPr>
              <a:t>, E., Ganesh, A., &amp; McCallum, A. (2019). Energy and Policy Considerations for Deep Learning in NLP. arXiv:1906.02243.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ptos" panose="020B0004020202020204" pitchFamily="34" charset="0"/>
                <a:hlinkClick r:id="rId13"/>
              </a:rPr>
              <a:t>https://datacenters.google/efficiency/</a:t>
            </a:r>
            <a:r>
              <a:rPr lang="en-US" sz="2000" dirty="0">
                <a:latin typeface="Aptos" panose="020B0004020202020204" pitchFamily="34" charset="0"/>
              </a:rPr>
              <a:t> </a:t>
            </a:r>
            <a:endParaRPr lang="en-IN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54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DD42B-6278-57DE-867F-01886373C079}"/>
              </a:ext>
            </a:extLst>
          </p:cNvPr>
          <p:cNvSpPr txBox="1"/>
          <p:nvPr/>
        </p:nvSpPr>
        <p:spPr>
          <a:xfrm>
            <a:off x="1681843" y="1926771"/>
            <a:ext cx="8828314" cy="2215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isometricOffAxis1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13800" b="1" dirty="0">
                <a:ln/>
                <a:solidFill>
                  <a:schemeClr val="accent3"/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421918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92A38-B983-9B8A-7CF3-86BC0C2C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1" y="97971"/>
            <a:ext cx="11596949" cy="62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9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31FF8-D8F5-474C-5952-AEE838A9835F}"/>
              </a:ext>
            </a:extLst>
          </p:cNvPr>
          <p:cNvSpPr txBox="1"/>
          <p:nvPr/>
        </p:nvSpPr>
        <p:spPr>
          <a:xfrm>
            <a:off x="359229" y="370114"/>
            <a:ext cx="1123405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>
                <a:latin typeface="Aptos" panose="020B0004020202020204" pitchFamily="34" charset="0"/>
              </a:rPr>
              <a:t>2.</a:t>
            </a:r>
            <a:r>
              <a:rPr lang="en-US" sz="2800" b="1" i="1" dirty="0"/>
              <a:t>PC Apps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>
                <a:latin typeface="Aptos" panose="020B0004020202020204" pitchFamily="34" charset="0"/>
              </a:rPr>
              <a:t>The PC Apps module provides detailed monitoring of energy consumption by each active desktop application. Key features include: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Aptos" panose="020B0004020202020204" pitchFamily="34" charset="0"/>
              </a:rPr>
              <a:t>Real-time</a:t>
            </a:r>
            <a:r>
              <a:rPr lang="en-US" sz="2400" dirty="0">
                <a:latin typeface="Aptos" panose="020B0004020202020204" pitchFamily="34" charset="0"/>
              </a:rPr>
              <a:t> list of all running apps, showing: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CPU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Memory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Disk activity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Estimated energy consumed using our custom energy formula.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Interactive App Analysis: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When a user clicks on any listed app, it displays a real-time line graph of Energy vs Time, showing the app’s behavior over the </a:t>
            </a:r>
            <a:r>
              <a:rPr lang="en-US" sz="2400" b="1" dirty="0">
                <a:latin typeface="Aptos" panose="020B0004020202020204" pitchFamily="34" charset="0"/>
              </a:rPr>
              <a:t>last 5 time stamps</a:t>
            </a:r>
            <a:r>
              <a:rPr lang="en-US" sz="2400" dirty="0">
                <a:latin typeface="Aptos" panose="020B0004020202020204" pitchFamily="34" charset="0"/>
              </a:rPr>
              <a:t>.</a:t>
            </a: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This visual insight helps identify apps that consistently drain power or spike unexpectedly.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This module supports energy-aware decisions by empowering users to manage or terminate inefficient applications.</a:t>
            </a:r>
          </a:p>
          <a:p>
            <a:endParaRPr lang="en-IN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5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DCC86-9BF9-CA5E-5693-680E4F78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2" y="87085"/>
            <a:ext cx="11470336" cy="62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2E26D-5842-E88D-361B-FF2F93E9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" y="0"/>
            <a:ext cx="11179629" cy="6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AE964-CD6D-341C-DFF3-EE7ACAF896A2}"/>
              </a:ext>
            </a:extLst>
          </p:cNvPr>
          <p:cNvSpPr txBox="1"/>
          <p:nvPr/>
        </p:nvSpPr>
        <p:spPr>
          <a:xfrm>
            <a:off x="370114" y="174172"/>
            <a:ext cx="10493829" cy="629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latin typeface="Aptos" panose="020B0004020202020204" pitchFamily="34" charset="0"/>
              </a:rPr>
              <a:t>3</a:t>
            </a:r>
            <a:r>
              <a:rPr lang="en-IN" dirty="0">
                <a:latin typeface="Aptos" panose="020B0004020202020204" pitchFamily="34" charset="0"/>
              </a:rPr>
              <a:t>. </a:t>
            </a:r>
            <a:r>
              <a:rPr lang="en-IN" sz="2800" b="1" i="1" dirty="0"/>
              <a:t>EMISSIONS</a:t>
            </a:r>
          </a:p>
          <a:p>
            <a:endParaRPr lang="en-IN" dirty="0">
              <a:latin typeface="Aptos" panose="020B0004020202020204" pitchFamily="34" charset="0"/>
            </a:endParaRPr>
          </a:p>
          <a:p>
            <a:pPr>
              <a:spcAft>
                <a:spcPts val="500"/>
              </a:spcAft>
            </a:pPr>
            <a:r>
              <a:rPr lang="en-US" sz="2400" dirty="0">
                <a:latin typeface="Aptos" panose="020B0004020202020204" pitchFamily="34" charset="0"/>
              </a:rPr>
              <a:t>This section designed to estimate the environmental impact of digital activities by calculating real-time carbon dioxide (CO₂) emissions based on system resource usage. Estimates emissions per second of usage, enabling live tracking.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Uses custom formulas that consider CPU and                                          memory power profiles.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Converts that energy into equivalent CO₂                                               emissions using a predefined conversion                                                        factor.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Conversion factor (e.g., 0.4 g CO₂ per joule)                                                                         reflects regional grid intensity emission average.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Encourages users to reduce digital carbon footprint.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Makes users conscious of heavy apps or usage patterns contributing most to emissions.</a:t>
            </a:r>
          </a:p>
        </p:txBody>
      </p:sp>
      <p:pic>
        <p:nvPicPr>
          <p:cNvPr id="2050" name="Picture 2" descr="Carbon Footprint of a Laptop vs MacBook vs Desktop Computer vs iPhone">
            <a:extLst>
              <a:ext uri="{FF2B5EF4-FFF2-40B4-BE49-F238E27FC236}">
                <a16:creationId xmlns:a16="http://schemas.microsoft.com/office/drawing/2014/main" id="{A96B272B-0CD9-BF88-8690-1D6E5EF22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5" t="19669" r="7181" b="1083"/>
          <a:stretch/>
        </p:blipFill>
        <p:spPr bwMode="auto">
          <a:xfrm>
            <a:off x="8055428" y="2123003"/>
            <a:ext cx="4027960" cy="30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7023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648</TotalTime>
  <Words>3093</Words>
  <Application>Microsoft Office PowerPoint</Application>
  <PresentationFormat>Widescreen</PresentationFormat>
  <Paragraphs>267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Arial</vt:lpstr>
      <vt:lpstr>Arial Unicode MS</vt:lpstr>
      <vt:lpstr>Calibri</vt:lpstr>
      <vt:lpstr>Calibri Light</vt:lpstr>
      <vt:lpstr>Canva Sans</vt:lpstr>
      <vt:lpstr>Canva Sans Bold</vt:lpstr>
      <vt:lpstr>Heebo Light</vt:lpstr>
      <vt:lpstr>Inter Bold</vt:lpstr>
      <vt:lpstr>Montserrat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TANUJ KAUSHIK</dc:creator>
  <cp:lastModifiedBy>Ashlesha Gautam</cp:lastModifiedBy>
  <cp:revision>62</cp:revision>
  <dcterms:created xsi:type="dcterms:W3CDTF">2025-05-08T01:15:20Z</dcterms:created>
  <dcterms:modified xsi:type="dcterms:W3CDTF">2025-05-08T20:04:08Z</dcterms:modified>
</cp:coreProperties>
</file>